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57" r:id="rId4"/>
    <p:sldId id="276" r:id="rId5"/>
    <p:sldId id="277" r:id="rId6"/>
    <p:sldId id="269" r:id="rId7"/>
    <p:sldId id="272" r:id="rId8"/>
    <p:sldId id="273" r:id="rId9"/>
    <p:sldId id="260" r:id="rId10"/>
    <p:sldId id="278" r:id="rId11"/>
    <p:sldId id="279" r:id="rId12"/>
    <p:sldId id="280" r:id="rId13"/>
    <p:sldId id="261" r:id="rId14"/>
    <p:sldId id="281" r:id="rId15"/>
    <p:sldId id="282" r:id="rId16"/>
    <p:sldId id="283"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FEC3EA-EB0F-48A8-A912-A563953B0BC1}" type="datetimeFigureOut">
              <a:rPr lang="en-US" smtClean="0"/>
              <a:pPr/>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3460C2-599A-48F8-A37C-1CC2D90BAA9D}"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FEC3EA-EB0F-48A8-A912-A563953B0BC1}" type="datetimeFigureOut">
              <a:rPr lang="en-US" smtClean="0"/>
              <a:pPr/>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3460C2-599A-48F8-A37C-1CC2D90BAA9D}"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FEC3EA-EB0F-48A8-A912-A563953B0BC1}" type="datetimeFigureOut">
              <a:rPr lang="en-US" smtClean="0"/>
              <a:pPr/>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3460C2-599A-48F8-A37C-1CC2D90BAA9D}"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FEC3EA-EB0F-48A8-A912-A563953B0BC1}" type="datetimeFigureOut">
              <a:rPr lang="en-US" smtClean="0"/>
              <a:pPr/>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3460C2-599A-48F8-A37C-1CC2D90BAA9D}"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FEC3EA-EB0F-48A8-A912-A563953B0BC1}" type="datetimeFigureOut">
              <a:rPr lang="en-US" smtClean="0"/>
              <a:pPr/>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3460C2-599A-48F8-A37C-1CC2D90BAA9D}"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FEC3EA-EB0F-48A8-A912-A563953B0BC1}" type="datetimeFigureOut">
              <a:rPr lang="en-US" smtClean="0"/>
              <a:pPr/>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3460C2-599A-48F8-A37C-1CC2D90BAA9D}"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FEC3EA-EB0F-48A8-A912-A563953B0BC1}" type="datetimeFigureOut">
              <a:rPr lang="en-US" smtClean="0"/>
              <a:pPr/>
              <a:t>8/31/2020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3460C2-599A-48F8-A37C-1CC2D90BAA9D}"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FEC3EA-EB0F-48A8-A912-A563953B0BC1}" type="datetimeFigureOut">
              <a:rPr lang="en-US" smtClean="0"/>
              <a:pPr/>
              <a:t>8/31/2020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3460C2-599A-48F8-A37C-1CC2D90BAA9D}"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FEC3EA-EB0F-48A8-A912-A563953B0BC1}" type="datetimeFigureOut">
              <a:rPr lang="en-US" smtClean="0"/>
              <a:pPr/>
              <a:t>8/31/2020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3460C2-599A-48F8-A37C-1CC2D90BAA9D}"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FEC3EA-EB0F-48A8-A912-A563953B0BC1}" type="datetimeFigureOut">
              <a:rPr lang="en-US" smtClean="0"/>
              <a:pPr/>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3460C2-599A-48F8-A37C-1CC2D90BAA9D}"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FEC3EA-EB0F-48A8-A912-A563953B0BC1}" type="datetimeFigureOut">
              <a:rPr lang="en-US" smtClean="0"/>
              <a:pPr/>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3460C2-599A-48F8-A37C-1CC2D90BAA9D}"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FEC3EA-EB0F-48A8-A912-A563953B0BC1}" type="datetimeFigureOut">
              <a:rPr lang="en-US" smtClean="0"/>
              <a:pPr/>
              <a:t>8/31/2020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3460C2-599A-48F8-A37C-1CC2D90BAA9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755576" y="1700808"/>
            <a:ext cx="7560840" cy="2862322"/>
          </a:xfrm>
          <a:prstGeom prst="rect">
            <a:avLst/>
          </a:prstGeom>
          <a:noFill/>
        </p:spPr>
        <p:txBody>
          <a:bodyPr wrap="square" rtlCol="0">
            <a:spAutoFit/>
          </a:bodyPr>
          <a:lstStyle/>
          <a:p>
            <a:pPr algn="ctr"/>
            <a:r>
              <a:rPr lang="en-US" sz="6000" dirty="0" smtClean="0">
                <a:latin typeface="Times New Roman" pitchFamily="18" charset="0"/>
                <a:cs typeface="Times New Roman" pitchFamily="18" charset="0"/>
              </a:rPr>
              <a:t>ECU HARNESS AND ENGINE HARNESS FAILURE</a:t>
            </a:r>
            <a:endParaRPr lang="en-US" sz="6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4"/>
          <p:cNvPicPr>
            <a:picLocks noChangeAspect="1" noChangeArrowheads="1"/>
          </p:cNvPicPr>
          <p:nvPr/>
        </p:nvPicPr>
        <p:blipFill>
          <a:blip r:embed="rId2" cstate="email"/>
          <a:srcRect/>
          <a:stretch>
            <a:fillRect/>
          </a:stretch>
        </p:blipFill>
        <p:spPr bwMode="auto">
          <a:xfrm>
            <a:off x="179512" y="116632"/>
            <a:ext cx="4506101" cy="4608512"/>
          </a:xfrm>
          <a:prstGeom prst="rect">
            <a:avLst/>
          </a:prstGeom>
          <a:noFill/>
          <a:ln w="9525">
            <a:noFill/>
            <a:miter lim="800000"/>
            <a:headEnd/>
            <a:tailEnd/>
          </a:ln>
        </p:spPr>
      </p:pic>
      <p:pic>
        <p:nvPicPr>
          <p:cNvPr id="3" name="Picture 19"/>
          <p:cNvPicPr>
            <a:picLocks noChangeAspect="1" noChangeArrowheads="1"/>
          </p:cNvPicPr>
          <p:nvPr/>
        </p:nvPicPr>
        <p:blipFill>
          <a:blip r:embed="rId3" cstate="email"/>
          <a:srcRect/>
          <a:stretch>
            <a:fillRect/>
          </a:stretch>
        </p:blipFill>
        <p:spPr bwMode="auto">
          <a:xfrm>
            <a:off x="5220072" y="116632"/>
            <a:ext cx="3798422" cy="5064562"/>
          </a:xfrm>
          <a:prstGeom prst="rect">
            <a:avLst/>
          </a:prstGeom>
          <a:noFill/>
          <a:ln w="9525">
            <a:noFill/>
            <a:miter lim="800000"/>
            <a:headEnd/>
            <a:tailEnd/>
          </a:ln>
        </p:spPr>
      </p:pic>
      <p:sp>
        <p:nvSpPr>
          <p:cNvPr id="4" name="Oval 3"/>
          <p:cNvSpPr/>
          <p:nvPr/>
        </p:nvSpPr>
        <p:spPr>
          <a:xfrm>
            <a:off x="1691680" y="1196752"/>
            <a:ext cx="2016224" cy="12961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5013176"/>
            <a:ext cx="4104456" cy="1200329"/>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OLDER BRACKET IS MADE OF TWO PIECES AND ONCE ANY PIECE GETS LOOSENED, IT DAMAGES INTAKE MANIFOLD.</a:t>
            </a:r>
            <a:endParaRPr lang="en-US" dirty="0">
              <a:latin typeface="Times New Roman" pitchFamily="18" charset="0"/>
              <a:cs typeface="Times New Roman" pitchFamily="18" charset="0"/>
            </a:endParaRPr>
          </a:p>
        </p:txBody>
      </p:sp>
      <p:sp>
        <p:nvSpPr>
          <p:cNvPr id="6" name="TextBox 5"/>
          <p:cNvSpPr txBox="1"/>
          <p:nvPr/>
        </p:nvSpPr>
        <p:spPr>
          <a:xfrm>
            <a:off x="4572000" y="5229200"/>
            <a:ext cx="4464496" cy="1600438"/>
          </a:xfrm>
          <a:prstGeom prst="rect">
            <a:avLst/>
          </a:prstGeom>
          <a:noFill/>
          <a:ln>
            <a:solidFill>
              <a:schemeClr val="tx1"/>
            </a:solidFill>
          </a:ln>
        </p:spPr>
        <p:txBody>
          <a:bodyPr wrap="square" rtlCol="0">
            <a:spAutoFit/>
          </a:bodyPr>
          <a:lstStyle/>
          <a:p>
            <a:r>
              <a:rPr lang="en-US" sz="1400" dirty="0" smtClean="0">
                <a:latin typeface="Times New Roman" pitchFamily="18" charset="0"/>
                <a:cs typeface="Times New Roman" pitchFamily="18" charset="0"/>
              </a:rPr>
              <a:t>NEWLY MODIFIED BRACKET IS MADE OF SINGLE PIECE ONLY AND THUS, DOESN’T DAMAGE INTAKE MANIFOLD EVEN WHEN GETS LOOSED AND ALSO ALLOWS TO MOUNT ENGINE HARNESS AND ALSO MAKES CNG INJECTORS REMOVAL VERY EASY, AS REMOVAL OF WHOLE BRACKET IS NOT REQUIRED.</a:t>
            </a:r>
            <a:endParaRPr lang="en-US" sz="1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3"/>
          <p:cNvPicPr>
            <a:picLocks noChangeAspect="1" noChangeArrowheads="1"/>
          </p:cNvPicPr>
          <p:nvPr/>
        </p:nvPicPr>
        <p:blipFill>
          <a:blip r:embed="rId2" cstate="email"/>
          <a:srcRect/>
          <a:stretch>
            <a:fillRect/>
          </a:stretch>
        </p:blipFill>
        <p:spPr bwMode="auto">
          <a:xfrm>
            <a:off x="4427984" y="116632"/>
            <a:ext cx="4536504" cy="3402378"/>
          </a:xfrm>
          <a:prstGeom prst="rect">
            <a:avLst/>
          </a:prstGeom>
          <a:noFill/>
          <a:ln w="9525">
            <a:noFill/>
            <a:miter lim="800000"/>
            <a:headEnd/>
            <a:tailEnd/>
          </a:ln>
        </p:spPr>
      </p:pic>
      <p:pic>
        <p:nvPicPr>
          <p:cNvPr id="3" name="Picture 4"/>
          <p:cNvPicPr>
            <a:picLocks noChangeAspect="1" noChangeArrowheads="1"/>
          </p:cNvPicPr>
          <p:nvPr/>
        </p:nvPicPr>
        <p:blipFill>
          <a:blip r:embed="rId3" cstate="email"/>
          <a:srcRect/>
          <a:stretch>
            <a:fillRect/>
          </a:stretch>
        </p:blipFill>
        <p:spPr bwMode="auto">
          <a:xfrm>
            <a:off x="251519" y="116632"/>
            <a:ext cx="4128459" cy="3096344"/>
          </a:xfrm>
          <a:prstGeom prst="rect">
            <a:avLst/>
          </a:prstGeom>
          <a:noFill/>
          <a:ln w="9525">
            <a:noFill/>
            <a:miter lim="800000"/>
            <a:headEnd/>
            <a:tailEnd/>
          </a:ln>
        </p:spPr>
      </p:pic>
      <p:sp>
        <p:nvSpPr>
          <p:cNvPr id="5" name="TextBox 4"/>
          <p:cNvSpPr txBox="1"/>
          <p:nvPr/>
        </p:nvSpPr>
        <p:spPr>
          <a:xfrm>
            <a:off x="539552" y="2492896"/>
            <a:ext cx="1368152" cy="461665"/>
          </a:xfrm>
          <a:prstGeom prst="rect">
            <a:avLst/>
          </a:prstGeom>
          <a:noFill/>
          <a:ln>
            <a:solidFill>
              <a:schemeClr val="tx1"/>
            </a:solidFill>
          </a:ln>
        </p:spPr>
        <p:txBody>
          <a:bodyPr wrap="square" rtlCol="0">
            <a:spAutoFit/>
          </a:bodyPr>
          <a:lstStyle/>
          <a:p>
            <a:r>
              <a:rPr lang="en-US" sz="2400" dirty="0" smtClean="0">
                <a:latin typeface="Times New Roman" pitchFamily="18" charset="0"/>
                <a:cs typeface="Times New Roman" pitchFamily="18" charset="0"/>
              </a:rPr>
              <a:t>BEFORE</a:t>
            </a:r>
            <a:endParaRPr lang="en-US" sz="2400" dirty="0">
              <a:latin typeface="Times New Roman" pitchFamily="18" charset="0"/>
              <a:cs typeface="Times New Roman" pitchFamily="18" charset="0"/>
            </a:endParaRPr>
          </a:p>
        </p:txBody>
      </p:sp>
      <p:sp>
        <p:nvSpPr>
          <p:cNvPr id="6" name="TextBox 5"/>
          <p:cNvSpPr txBox="1"/>
          <p:nvPr/>
        </p:nvSpPr>
        <p:spPr>
          <a:xfrm>
            <a:off x="4499992" y="2996952"/>
            <a:ext cx="1224136" cy="461665"/>
          </a:xfrm>
          <a:prstGeom prst="rect">
            <a:avLst/>
          </a:prstGeom>
          <a:noFill/>
          <a:ln>
            <a:solidFill>
              <a:schemeClr val="tx1"/>
            </a:solidFill>
          </a:ln>
        </p:spPr>
        <p:txBody>
          <a:bodyPr wrap="square" rtlCol="0">
            <a:spAutoFit/>
          </a:bodyPr>
          <a:lstStyle/>
          <a:p>
            <a:r>
              <a:rPr lang="en-US" sz="2400" dirty="0" smtClean="0">
                <a:latin typeface="Times New Roman" pitchFamily="18" charset="0"/>
                <a:cs typeface="Times New Roman" pitchFamily="18" charset="0"/>
              </a:rPr>
              <a:t>AFTER</a:t>
            </a:r>
            <a:endParaRPr lang="en-US" sz="2400" dirty="0">
              <a:latin typeface="Times New Roman" pitchFamily="18" charset="0"/>
              <a:cs typeface="Times New Roman" pitchFamily="18" charset="0"/>
            </a:endParaRPr>
          </a:p>
        </p:txBody>
      </p:sp>
      <p:sp>
        <p:nvSpPr>
          <p:cNvPr id="7" name="TextBox 6"/>
          <p:cNvSpPr txBox="1"/>
          <p:nvPr/>
        </p:nvSpPr>
        <p:spPr>
          <a:xfrm>
            <a:off x="323528" y="3861048"/>
            <a:ext cx="3960440" cy="646331"/>
          </a:xfrm>
          <a:prstGeom prst="rect">
            <a:avLst/>
          </a:prstGeom>
          <a:noFill/>
        </p:spPr>
        <p:txBody>
          <a:bodyPr wrap="square" rtlCol="0">
            <a:spAutoFit/>
          </a:bodyPr>
          <a:lstStyle/>
          <a:p>
            <a:r>
              <a:rPr lang="en-US" dirty="0" smtClean="0">
                <a:latin typeface="Times New Roman" pitchFamily="18" charset="0"/>
                <a:cs typeface="Times New Roman" pitchFamily="18" charset="0"/>
              </a:rPr>
              <a:t>FUSE BOX HANGING, LOSSED AND EXTRA WIRES ATTACHED</a:t>
            </a:r>
            <a:endParaRPr lang="en-US" dirty="0">
              <a:latin typeface="Times New Roman" pitchFamily="18" charset="0"/>
              <a:cs typeface="Times New Roman" pitchFamily="18" charset="0"/>
            </a:endParaRPr>
          </a:p>
        </p:txBody>
      </p:sp>
      <p:sp>
        <p:nvSpPr>
          <p:cNvPr id="8" name="TextBox 7"/>
          <p:cNvSpPr txBox="1"/>
          <p:nvPr/>
        </p:nvSpPr>
        <p:spPr>
          <a:xfrm>
            <a:off x="4788024" y="3933056"/>
            <a:ext cx="3960440" cy="1200329"/>
          </a:xfrm>
          <a:prstGeom prst="rect">
            <a:avLst/>
          </a:prstGeom>
          <a:noFill/>
        </p:spPr>
        <p:txBody>
          <a:bodyPr wrap="square" rtlCol="0">
            <a:spAutoFit/>
          </a:bodyPr>
          <a:lstStyle/>
          <a:p>
            <a:r>
              <a:rPr lang="en-US" dirty="0" smtClean="0">
                <a:latin typeface="Times New Roman" pitchFamily="18" charset="0"/>
                <a:cs typeface="Times New Roman" pitchFamily="18" charset="0"/>
              </a:rPr>
              <a:t>FUSE BOX MOUNTED PROPERLY, ALL WIRING HARNESS MOUNTED PROPERLY AND EXTRA WIRES REMOVED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p:cNvPicPr>
            <a:picLocks noChangeAspect="1" noChangeArrowheads="1"/>
          </p:cNvPicPr>
          <p:nvPr/>
        </p:nvPicPr>
        <p:blipFill>
          <a:blip r:embed="rId2" cstate="email"/>
          <a:srcRect/>
          <a:stretch>
            <a:fillRect/>
          </a:stretch>
        </p:blipFill>
        <p:spPr bwMode="auto">
          <a:xfrm>
            <a:off x="4283968" y="260648"/>
            <a:ext cx="4536504" cy="3402378"/>
          </a:xfrm>
          <a:prstGeom prst="rect">
            <a:avLst/>
          </a:prstGeom>
          <a:noFill/>
          <a:ln w="9525">
            <a:noFill/>
            <a:miter lim="800000"/>
            <a:headEnd/>
            <a:tailEnd/>
          </a:ln>
        </p:spPr>
      </p:pic>
      <p:pic>
        <p:nvPicPr>
          <p:cNvPr id="3" name="Picture 2"/>
          <p:cNvPicPr>
            <a:picLocks noChangeAspect="1" noChangeArrowheads="1"/>
          </p:cNvPicPr>
          <p:nvPr/>
        </p:nvPicPr>
        <p:blipFill>
          <a:blip r:embed="rId3" cstate="email"/>
          <a:srcRect/>
          <a:stretch>
            <a:fillRect/>
          </a:stretch>
        </p:blipFill>
        <p:spPr bwMode="auto">
          <a:xfrm>
            <a:off x="179512" y="188640"/>
            <a:ext cx="3635350" cy="4847133"/>
          </a:xfrm>
          <a:prstGeom prst="rect">
            <a:avLst/>
          </a:prstGeom>
          <a:noFill/>
          <a:ln w="9525">
            <a:noFill/>
            <a:miter lim="800000"/>
            <a:headEnd/>
            <a:tailEnd/>
          </a:ln>
        </p:spPr>
      </p:pic>
      <p:sp>
        <p:nvSpPr>
          <p:cNvPr id="5" name="TextBox 4"/>
          <p:cNvSpPr txBox="1"/>
          <p:nvPr/>
        </p:nvSpPr>
        <p:spPr>
          <a:xfrm>
            <a:off x="539552" y="332656"/>
            <a:ext cx="1368152" cy="461665"/>
          </a:xfrm>
          <a:prstGeom prst="rect">
            <a:avLst/>
          </a:prstGeom>
          <a:noFill/>
          <a:ln>
            <a:solidFill>
              <a:schemeClr val="bg1"/>
            </a:solidFill>
          </a:ln>
        </p:spPr>
        <p:txBody>
          <a:bodyPr wrap="square" rtlCol="0">
            <a:spAutoFit/>
          </a:bodyPr>
          <a:lstStyle/>
          <a:p>
            <a:r>
              <a:rPr lang="en-US" sz="2400" dirty="0" smtClean="0">
                <a:solidFill>
                  <a:schemeClr val="bg1"/>
                </a:solidFill>
                <a:latin typeface="Times New Roman" pitchFamily="18" charset="0"/>
                <a:cs typeface="Times New Roman" pitchFamily="18" charset="0"/>
              </a:rPr>
              <a:t>BEFORE</a:t>
            </a:r>
            <a:endParaRPr lang="en-US" sz="2400" dirty="0">
              <a:solidFill>
                <a:schemeClr val="bg1"/>
              </a:solidFill>
              <a:latin typeface="Times New Roman" pitchFamily="18" charset="0"/>
              <a:cs typeface="Times New Roman" pitchFamily="18" charset="0"/>
            </a:endParaRPr>
          </a:p>
        </p:txBody>
      </p:sp>
      <p:sp>
        <p:nvSpPr>
          <p:cNvPr id="6" name="TextBox 5"/>
          <p:cNvSpPr txBox="1"/>
          <p:nvPr/>
        </p:nvSpPr>
        <p:spPr>
          <a:xfrm>
            <a:off x="251520" y="5589240"/>
            <a:ext cx="3960440" cy="646331"/>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LOOSED ECU AND MOUNTING HOLES ARE DAMAGED</a:t>
            </a:r>
            <a:endParaRPr lang="en-US" dirty="0">
              <a:latin typeface="Times New Roman" pitchFamily="18" charset="0"/>
              <a:cs typeface="Times New Roman" pitchFamily="18" charset="0"/>
            </a:endParaRPr>
          </a:p>
        </p:txBody>
      </p:sp>
      <p:sp>
        <p:nvSpPr>
          <p:cNvPr id="7" name="TextBox 6"/>
          <p:cNvSpPr txBox="1"/>
          <p:nvPr/>
        </p:nvSpPr>
        <p:spPr>
          <a:xfrm>
            <a:off x="6372200" y="3068960"/>
            <a:ext cx="1368152" cy="461665"/>
          </a:xfrm>
          <a:prstGeom prst="rect">
            <a:avLst/>
          </a:prstGeom>
          <a:noFill/>
          <a:ln>
            <a:solidFill>
              <a:schemeClr val="bg1"/>
            </a:solidFill>
          </a:ln>
        </p:spPr>
        <p:txBody>
          <a:bodyPr wrap="square" rtlCol="0">
            <a:spAutoFit/>
          </a:bodyPr>
          <a:lstStyle/>
          <a:p>
            <a:r>
              <a:rPr lang="en-US" sz="2400" dirty="0" smtClean="0">
                <a:solidFill>
                  <a:schemeClr val="bg1"/>
                </a:solidFill>
                <a:latin typeface="Times New Roman" pitchFamily="18" charset="0"/>
                <a:cs typeface="Times New Roman" pitchFamily="18" charset="0"/>
              </a:rPr>
              <a:t>AFTER</a:t>
            </a:r>
            <a:endParaRPr lang="en-US" sz="2400" dirty="0">
              <a:solidFill>
                <a:schemeClr val="bg1"/>
              </a:solidFill>
              <a:latin typeface="Times New Roman" pitchFamily="18" charset="0"/>
              <a:cs typeface="Times New Roman" pitchFamily="18" charset="0"/>
            </a:endParaRPr>
          </a:p>
        </p:txBody>
      </p:sp>
      <p:sp>
        <p:nvSpPr>
          <p:cNvPr id="8" name="TextBox 7"/>
          <p:cNvSpPr txBox="1"/>
          <p:nvPr/>
        </p:nvSpPr>
        <p:spPr>
          <a:xfrm>
            <a:off x="4355976" y="4005064"/>
            <a:ext cx="4104456" cy="923330"/>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PROPERLY MOUNTED ECU WITH NEWLY DRILLED HOLES AND IS REPOSITIONED.</a:t>
            </a:r>
            <a:endParaRPr lang="en-US" dirty="0">
              <a:latin typeface="Times New Roman" pitchFamily="18" charset="0"/>
              <a:cs typeface="Times New Roman" pitchFamily="18" charset="0"/>
            </a:endParaRPr>
          </a:p>
        </p:txBody>
      </p:sp>
      <p:sp>
        <p:nvSpPr>
          <p:cNvPr id="9" name="TextBox 8"/>
          <p:cNvSpPr txBox="1"/>
          <p:nvPr/>
        </p:nvSpPr>
        <p:spPr>
          <a:xfrm>
            <a:off x="4860032" y="5445224"/>
            <a:ext cx="4104456" cy="923330"/>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ALSO EXTRA EARTHING IS PROVIDED FOR MORE SAFETY TO ECU.</a:t>
            </a:r>
            <a:endParaRPr lang="en-US" dirty="0">
              <a:latin typeface="Times New Roman" pitchFamily="18" charset="0"/>
              <a:cs typeface="Times New Roman" pitchFamily="18" charset="0"/>
            </a:endParaRPr>
          </a:p>
        </p:txBody>
      </p:sp>
      <p:cxnSp>
        <p:nvCxnSpPr>
          <p:cNvPr id="11" name="Straight Arrow Connector 10"/>
          <p:cNvCxnSpPr>
            <a:stCxn id="9" idx="3"/>
          </p:cNvCxnSpPr>
          <p:nvPr/>
        </p:nvCxnSpPr>
        <p:spPr>
          <a:xfrm flipH="1" flipV="1">
            <a:off x="7884368" y="2780928"/>
            <a:ext cx="1080120" cy="312596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7452320" y="2060848"/>
            <a:ext cx="1080120" cy="1440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email"/>
          <a:srcRect/>
          <a:stretch>
            <a:fillRect/>
          </a:stretch>
        </p:blipFill>
        <p:spPr bwMode="auto">
          <a:xfrm>
            <a:off x="2843808" y="116632"/>
            <a:ext cx="3289738" cy="2952329"/>
          </a:xfrm>
          <a:prstGeom prst="rect">
            <a:avLst/>
          </a:prstGeom>
          <a:noFill/>
          <a:ln w="9525">
            <a:noFill/>
            <a:miter lim="800000"/>
            <a:headEnd/>
            <a:tailEnd/>
          </a:ln>
        </p:spPr>
      </p:pic>
      <p:pic>
        <p:nvPicPr>
          <p:cNvPr id="4099" name="Picture 3"/>
          <p:cNvPicPr>
            <a:picLocks noChangeAspect="1" noChangeArrowheads="1"/>
          </p:cNvPicPr>
          <p:nvPr/>
        </p:nvPicPr>
        <p:blipFill>
          <a:blip r:embed="rId3" cstate="email"/>
          <a:srcRect/>
          <a:stretch>
            <a:fillRect/>
          </a:stretch>
        </p:blipFill>
        <p:spPr bwMode="auto">
          <a:xfrm>
            <a:off x="251520" y="188640"/>
            <a:ext cx="2232248" cy="2896527"/>
          </a:xfrm>
          <a:prstGeom prst="rect">
            <a:avLst/>
          </a:prstGeom>
          <a:noFill/>
          <a:ln w="9525">
            <a:noFill/>
            <a:miter lim="800000"/>
            <a:headEnd/>
            <a:tailEnd/>
          </a:ln>
        </p:spPr>
      </p:pic>
      <p:pic>
        <p:nvPicPr>
          <p:cNvPr id="4100" name="Picture 4"/>
          <p:cNvPicPr>
            <a:picLocks noChangeAspect="1" noChangeArrowheads="1"/>
          </p:cNvPicPr>
          <p:nvPr/>
        </p:nvPicPr>
        <p:blipFill>
          <a:blip r:embed="rId4" cstate="email"/>
          <a:srcRect/>
          <a:stretch>
            <a:fillRect/>
          </a:stretch>
        </p:blipFill>
        <p:spPr bwMode="auto">
          <a:xfrm>
            <a:off x="251520" y="3429000"/>
            <a:ext cx="2484276" cy="3312368"/>
          </a:xfrm>
          <a:prstGeom prst="rect">
            <a:avLst/>
          </a:prstGeom>
          <a:noFill/>
          <a:ln w="9525">
            <a:noFill/>
            <a:miter lim="800000"/>
            <a:headEnd/>
            <a:tailEnd/>
          </a:ln>
        </p:spPr>
      </p:pic>
      <p:pic>
        <p:nvPicPr>
          <p:cNvPr id="4101" name="Picture 5"/>
          <p:cNvPicPr>
            <a:picLocks noChangeAspect="1" noChangeArrowheads="1"/>
          </p:cNvPicPr>
          <p:nvPr/>
        </p:nvPicPr>
        <p:blipFill>
          <a:blip r:embed="rId5" cstate="email"/>
          <a:srcRect/>
          <a:stretch>
            <a:fillRect/>
          </a:stretch>
        </p:blipFill>
        <p:spPr bwMode="auto">
          <a:xfrm>
            <a:off x="2915816" y="3410536"/>
            <a:ext cx="3168352" cy="3330831"/>
          </a:xfrm>
          <a:prstGeom prst="rect">
            <a:avLst/>
          </a:prstGeom>
          <a:noFill/>
          <a:ln w="9525">
            <a:noFill/>
            <a:miter lim="800000"/>
            <a:headEnd/>
            <a:tailEnd/>
          </a:ln>
        </p:spPr>
      </p:pic>
      <p:sp>
        <p:nvSpPr>
          <p:cNvPr id="14" name="TextBox 13"/>
          <p:cNvSpPr txBox="1"/>
          <p:nvPr/>
        </p:nvSpPr>
        <p:spPr>
          <a:xfrm>
            <a:off x="539552" y="2996952"/>
            <a:ext cx="1440160" cy="461665"/>
          </a:xfrm>
          <a:prstGeom prst="rect">
            <a:avLst/>
          </a:prstGeom>
          <a:noFill/>
        </p:spPr>
        <p:txBody>
          <a:bodyPr wrap="square" rtlCol="0">
            <a:spAutoFit/>
          </a:bodyPr>
          <a:lstStyle/>
          <a:p>
            <a:r>
              <a:rPr lang="en-US" sz="2400" dirty="0" smtClean="0">
                <a:solidFill>
                  <a:srgbClr val="FF0000"/>
                </a:solidFill>
                <a:latin typeface="Times New Roman" pitchFamily="18" charset="0"/>
                <a:cs typeface="Times New Roman" pitchFamily="18" charset="0"/>
              </a:rPr>
              <a:t>BEFORE</a:t>
            </a:r>
            <a:endParaRPr lang="en-US" dirty="0">
              <a:solidFill>
                <a:srgbClr val="FF0000"/>
              </a:solidFill>
              <a:latin typeface="Times New Roman" pitchFamily="18" charset="0"/>
              <a:cs typeface="Times New Roman" pitchFamily="18" charset="0"/>
            </a:endParaRPr>
          </a:p>
        </p:txBody>
      </p:sp>
      <p:sp>
        <p:nvSpPr>
          <p:cNvPr id="15" name="TextBox 14"/>
          <p:cNvSpPr txBox="1"/>
          <p:nvPr/>
        </p:nvSpPr>
        <p:spPr>
          <a:xfrm>
            <a:off x="3779912" y="2996952"/>
            <a:ext cx="1656184" cy="461665"/>
          </a:xfrm>
          <a:prstGeom prst="rect">
            <a:avLst/>
          </a:prstGeom>
          <a:noFill/>
        </p:spPr>
        <p:txBody>
          <a:bodyPr wrap="square" rtlCol="0">
            <a:spAutoFit/>
          </a:bodyPr>
          <a:lstStyle/>
          <a:p>
            <a:r>
              <a:rPr lang="en-US" sz="2400" dirty="0" smtClean="0">
                <a:solidFill>
                  <a:srgbClr val="FF0000"/>
                </a:solidFill>
                <a:latin typeface="Times New Roman" pitchFamily="18" charset="0"/>
                <a:cs typeface="Times New Roman" pitchFamily="18" charset="0"/>
              </a:rPr>
              <a:t>AFTER</a:t>
            </a:r>
            <a:endParaRPr lang="en-US" sz="1600" dirty="0">
              <a:solidFill>
                <a:srgbClr val="FF0000"/>
              </a:solidFill>
              <a:latin typeface="Times New Roman" pitchFamily="18" charset="0"/>
              <a:cs typeface="Times New Roman" pitchFamily="18" charset="0"/>
            </a:endParaRPr>
          </a:p>
        </p:txBody>
      </p:sp>
      <p:sp>
        <p:nvSpPr>
          <p:cNvPr id="16" name="TextBox 15"/>
          <p:cNvSpPr txBox="1"/>
          <p:nvPr/>
        </p:nvSpPr>
        <p:spPr>
          <a:xfrm>
            <a:off x="6444208" y="1412776"/>
            <a:ext cx="2448272" cy="3693319"/>
          </a:xfrm>
          <a:prstGeom prst="rect">
            <a:avLst/>
          </a:prstGeom>
          <a:noFill/>
        </p:spPr>
        <p:txBody>
          <a:bodyPr wrap="square" rtlCol="0">
            <a:spAutoFit/>
          </a:bodyPr>
          <a:lstStyle/>
          <a:p>
            <a:r>
              <a:rPr lang="en-US" dirty="0" smtClean="0">
                <a:latin typeface="Times New Roman" pitchFamily="18" charset="0"/>
                <a:cs typeface="Times New Roman" pitchFamily="18" charset="0"/>
              </a:rPr>
              <a:t>ALL WIRING HARNESS IS SORTED CAREFULLY AND ALSO TEMPORARY OR NAKED WIRES ARE REMOVED AND PROPER INSULATION AND PROTECTION IS PROVIDED TO  COMPLETE INSTURMENT CLUSTER HARNESS.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email"/>
          <a:srcRect/>
          <a:stretch>
            <a:fillRect/>
          </a:stretch>
        </p:blipFill>
        <p:spPr bwMode="auto">
          <a:xfrm>
            <a:off x="179512" y="116631"/>
            <a:ext cx="4032448" cy="5376597"/>
          </a:xfrm>
          <a:prstGeom prst="rect">
            <a:avLst/>
          </a:prstGeom>
          <a:noFill/>
          <a:ln w="9525">
            <a:noFill/>
            <a:miter lim="800000"/>
            <a:headEnd/>
            <a:tailEnd/>
          </a:ln>
        </p:spPr>
      </p:pic>
      <p:pic>
        <p:nvPicPr>
          <p:cNvPr id="5123" name="Picture 3"/>
          <p:cNvPicPr>
            <a:picLocks noChangeAspect="1" noChangeArrowheads="1"/>
          </p:cNvPicPr>
          <p:nvPr/>
        </p:nvPicPr>
        <p:blipFill>
          <a:blip r:embed="rId3" cstate="email"/>
          <a:srcRect/>
          <a:stretch>
            <a:fillRect/>
          </a:stretch>
        </p:blipFill>
        <p:spPr bwMode="auto">
          <a:xfrm>
            <a:off x="4932040" y="116632"/>
            <a:ext cx="4014446" cy="5352595"/>
          </a:xfrm>
          <a:prstGeom prst="rect">
            <a:avLst/>
          </a:prstGeom>
          <a:noFill/>
          <a:ln w="9525">
            <a:noFill/>
            <a:miter lim="800000"/>
            <a:headEnd/>
            <a:tailEnd/>
          </a:ln>
        </p:spPr>
      </p:pic>
      <p:sp>
        <p:nvSpPr>
          <p:cNvPr id="4" name="TextBox 3"/>
          <p:cNvSpPr txBox="1"/>
          <p:nvPr/>
        </p:nvSpPr>
        <p:spPr>
          <a:xfrm>
            <a:off x="683568" y="5949280"/>
            <a:ext cx="7920880" cy="646331"/>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EXTRA EARTHING POINT IS PROVIDED AND IS CONNECTED BETWEEN ENGINE AND CHASSIS.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email"/>
          <a:srcRect/>
          <a:stretch>
            <a:fillRect/>
          </a:stretch>
        </p:blipFill>
        <p:spPr bwMode="auto">
          <a:xfrm>
            <a:off x="2771800" y="116632"/>
            <a:ext cx="5337064" cy="2016224"/>
          </a:xfrm>
          <a:prstGeom prst="rect">
            <a:avLst/>
          </a:prstGeom>
          <a:noFill/>
          <a:ln w="9525">
            <a:noFill/>
            <a:miter lim="800000"/>
            <a:headEnd/>
            <a:tailEnd/>
          </a:ln>
        </p:spPr>
      </p:pic>
      <p:pic>
        <p:nvPicPr>
          <p:cNvPr id="6147" name="Picture 3"/>
          <p:cNvPicPr>
            <a:picLocks noChangeAspect="1" noChangeArrowheads="1"/>
          </p:cNvPicPr>
          <p:nvPr/>
        </p:nvPicPr>
        <p:blipFill>
          <a:blip r:embed="rId3" cstate="email"/>
          <a:srcRect/>
          <a:stretch>
            <a:fillRect/>
          </a:stretch>
        </p:blipFill>
        <p:spPr bwMode="auto">
          <a:xfrm>
            <a:off x="179512" y="3068960"/>
            <a:ext cx="3168352" cy="2073061"/>
          </a:xfrm>
          <a:prstGeom prst="rect">
            <a:avLst/>
          </a:prstGeom>
          <a:noFill/>
          <a:ln w="9525">
            <a:noFill/>
            <a:miter lim="800000"/>
            <a:headEnd/>
            <a:tailEnd/>
          </a:ln>
        </p:spPr>
      </p:pic>
      <p:pic>
        <p:nvPicPr>
          <p:cNvPr id="6148" name="Picture 4"/>
          <p:cNvPicPr>
            <a:picLocks noChangeAspect="1" noChangeArrowheads="1"/>
          </p:cNvPicPr>
          <p:nvPr/>
        </p:nvPicPr>
        <p:blipFill>
          <a:blip r:embed="rId4" cstate="email"/>
          <a:srcRect/>
          <a:stretch>
            <a:fillRect/>
          </a:stretch>
        </p:blipFill>
        <p:spPr bwMode="auto">
          <a:xfrm>
            <a:off x="179512" y="116631"/>
            <a:ext cx="2520280" cy="2856317"/>
          </a:xfrm>
          <a:prstGeom prst="rect">
            <a:avLst/>
          </a:prstGeom>
          <a:noFill/>
          <a:ln w="9525">
            <a:noFill/>
            <a:miter lim="800000"/>
            <a:headEnd/>
            <a:tailEnd/>
          </a:ln>
        </p:spPr>
      </p:pic>
      <p:pic>
        <p:nvPicPr>
          <p:cNvPr id="6149" name="Picture 5"/>
          <p:cNvPicPr>
            <a:picLocks noChangeAspect="1" noChangeArrowheads="1"/>
          </p:cNvPicPr>
          <p:nvPr/>
        </p:nvPicPr>
        <p:blipFill>
          <a:blip r:embed="rId5" cstate="email"/>
          <a:srcRect/>
          <a:stretch>
            <a:fillRect/>
          </a:stretch>
        </p:blipFill>
        <p:spPr bwMode="auto">
          <a:xfrm>
            <a:off x="5796136" y="2348880"/>
            <a:ext cx="3240360" cy="2327582"/>
          </a:xfrm>
          <a:prstGeom prst="rect">
            <a:avLst/>
          </a:prstGeom>
          <a:noFill/>
          <a:ln w="9525">
            <a:noFill/>
            <a:miter lim="800000"/>
            <a:headEnd/>
            <a:tailEnd/>
          </a:ln>
        </p:spPr>
      </p:pic>
      <p:pic>
        <p:nvPicPr>
          <p:cNvPr id="6151" name="Picture 7"/>
          <p:cNvPicPr>
            <a:picLocks noChangeAspect="1" noChangeArrowheads="1"/>
          </p:cNvPicPr>
          <p:nvPr/>
        </p:nvPicPr>
        <p:blipFill>
          <a:blip r:embed="rId6" cstate="email"/>
          <a:srcRect/>
          <a:stretch>
            <a:fillRect/>
          </a:stretch>
        </p:blipFill>
        <p:spPr bwMode="auto">
          <a:xfrm>
            <a:off x="3422850" y="2276872"/>
            <a:ext cx="2303614" cy="3528392"/>
          </a:xfrm>
          <a:prstGeom prst="rect">
            <a:avLst/>
          </a:prstGeom>
          <a:noFill/>
          <a:ln w="9525">
            <a:noFill/>
            <a:miter lim="800000"/>
            <a:headEnd/>
            <a:tailEnd/>
          </a:ln>
        </p:spPr>
      </p:pic>
      <p:sp>
        <p:nvSpPr>
          <p:cNvPr id="8" name="TextBox 7"/>
          <p:cNvSpPr txBox="1"/>
          <p:nvPr/>
        </p:nvSpPr>
        <p:spPr>
          <a:xfrm>
            <a:off x="827584" y="6021288"/>
            <a:ext cx="7704856" cy="646331"/>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EXTRA PROTECTION IS PROVIDED USING COMBINATION OF SILICON SEALENT AND PROTECTED SLEEVE.</a:t>
            </a:r>
            <a:endParaRPr lang="en-US" dirty="0">
              <a:latin typeface="Times New Roman" pitchFamily="18" charset="0"/>
              <a:cs typeface="Times New Roman" pitchFamily="18" charset="0"/>
            </a:endParaRPr>
          </a:p>
        </p:txBody>
      </p:sp>
      <p:cxnSp>
        <p:nvCxnSpPr>
          <p:cNvPr id="10" name="Straight Arrow Connector 9"/>
          <p:cNvCxnSpPr/>
          <p:nvPr/>
        </p:nvCxnSpPr>
        <p:spPr>
          <a:xfrm flipV="1">
            <a:off x="2195736" y="4437112"/>
            <a:ext cx="288032" cy="108012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V="1">
            <a:off x="5076056" y="908720"/>
            <a:ext cx="288032" cy="57606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3923928" y="3284984"/>
            <a:ext cx="432048" cy="64807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a:off x="3635896" y="2420888"/>
            <a:ext cx="936104" cy="7200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flipH="1" flipV="1">
            <a:off x="683568" y="2348880"/>
            <a:ext cx="288032" cy="7200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H="1" flipV="1">
            <a:off x="2123728" y="1628800"/>
            <a:ext cx="144016" cy="79208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flipV="1">
            <a:off x="6588224" y="3861048"/>
            <a:ext cx="216024" cy="216024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a:stCxn id="8" idx="0"/>
          </p:cNvCxnSpPr>
          <p:nvPr/>
        </p:nvCxnSpPr>
        <p:spPr>
          <a:xfrm flipH="1" flipV="1">
            <a:off x="4067944" y="5013176"/>
            <a:ext cx="612068" cy="100811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email"/>
          <a:srcRect/>
          <a:stretch>
            <a:fillRect/>
          </a:stretch>
        </p:blipFill>
        <p:spPr bwMode="auto">
          <a:xfrm>
            <a:off x="107504" y="908720"/>
            <a:ext cx="4392488" cy="5856651"/>
          </a:xfrm>
          <a:prstGeom prst="rect">
            <a:avLst/>
          </a:prstGeom>
          <a:noFill/>
          <a:ln w="9525">
            <a:noFill/>
            <a:miter lim="800000"/>
            <a:headEnd/>
            <a:tailEnd/>
          </a:ln>
        </p:spPr>
      </p:pic>
      <p:pic>
        <p:nvPicPr>
          <p:cNvPr id="7171" name="Picture 3"/>
          <p:cNvPicPr>
            <a:picLocks noChangeAspect="1" noChangeArrowheads="1"/>
          </p:cNvPicPr>
          <p:nvPr/>
        </p:nvPicPr>
        <p:blipFill>
          <a:blip r:embed="rId3" cstate="email"/>
          <a:srcRect/>
          <a:stretch>
            <a:fillRect/>
          </a:stretch>
        </p:blipFill>
        <p:spPr bwMode="auto">
          <a:xfrm>
            <a:off x="4644008" y="908720"/>
            <a:ext cx="4372236" cy="5829648"/>
          </a:xfrm>
          <a:prstGeom prst="rect">
            <a:avLst/>
          </a:prstGeom>
          <a:noFill/>
          <a:ln w="9525">
            <a:noFill/>
            <a:miter lim="800000"/>
            <a:headEnd/>
            <a:tailEnd/>
          </a:ln>
        </p:spPr>
      </p:pic>
      <p:sp>
        <p:nvSpPr>
          <p:cNvPr id="4" name="TextBox 3"/>
          <p:cNvSpPr txBox="1"/>
          <p:nvPr/>
        </p:nvSpPr>
        <p:spPr>
          <a:xfrm>
            <a:off x="1043608" y="188640"/>
            <a:ext cx="6840760" cy="461665"/>
          </a:xfrm>
          <a:prstGeom prst="rect">
            <a:avLst/>
          </a:prstGeom>
          <a:noFill/>
          <a:ln>
            <a:solidFill>
              <a:schemeClr val="tx1"/>
            </a:solidFill>
          </a:ln>
        </p:spPr>
        <p:txBody>
          <a:bodyPr wrap="square" rtlCol="0">
            <a:spAutoFit/>
          </a:bodyPr>
          <a:lstStyle/>
          <a:p>
            <a:r>
              <a:rPr lang="en-US" sz="2400" dirty="0" smtClean="0">
                <a:latin typeface="Times New Roman" pitchFamily="18" charset="0"/>
                <a:cs typeface="Times New Roman" pitchFamily="18" charset="0"/>
              </a:rPr>
              <a:t>ALTERNATOR AND SELF STARTER HARNESS</a:t>
            </a:r>
            <a:endParaRPr lang="en-US" sz="2400" dirty="0">
              <a:latin typeface="Times New Roman" pitchFamily="18" charset="0"/>
              <a:cs typeface="Times New Roman" pitchFamily="18" charset="0"/>
            </a:endParaRPr>
          </a:p>
        </p:txBody>
      </p:sp>
      <p:sp>
        <p:nvSpPr>
          <p:cNvPr id="5" name="Oval 4"/>
          <p:cNvSpPr/>
          <p:nvPr/>
        </p:nvSpPr>
        <p:spPr>
          <a:xfrm>
            <a:off x="971600" y="1700808"/>
            <a:ext cx="1728192" cy="43924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788024" y="1772816"/>
            <a:ext cx="1728192" cy="43924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71600" y="6165304"/>
            <a:ext cx="1512168"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BEFORE</a:t>
            </a:r>
            <a:endParaRPr lang="en-US" dirty="0">
              <a:solidFill>
                <a:srgbClr val="FF0000"/>
              </a:solidFill>
              <a:latin typeface="Times New Roman" pitchFamily="18" charset="0"/>
              <a:cs typeface="Times New Roman" pitchFamily="18" charset="0"/>
            </a:endParaRPr>
          </a:p>
        </p:txBody>
      </p:sp>
      <p:sp>
        <p:nvSpPr>
          <p:cNvPr id="8" name="TextBox 7"/>
          <p:cNvSpPr txBox="1"/>
          <p:nvPr/>
        </p:nvSpPr>
        <p:spPr>
          <a:xfrm>
            <a:off x="5220072" y="6237312"/>
            <a:ext cx="1512168"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AFTER</a:t>
            </a:r>
            <a:endParaRPr lang="en-US" dirty="0">
              <a:solidFill>
                <a:srgbClr val="FF0000"/>
              </a:solidFill>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8424936" cy="1077218"/>
          </a:xfrm>
          <a:prstGeom prst="rect">
            <a:avLst/>
          </a:prstGeom>
          <a:noFill/>
          <a:ln>
            <a:solidFill>
              <a:schemeClr val="tx1"/>
            </a:solidFill>
          </a:ln>
        </p:spPr>
        <p:txBody>
          <a:bodyPr wrap="square" rtlCol="0">
            <a:spAutoFit/>
          </a:bodyPr>
          <a:lstStyle/>
          <a:p>
            <a:pPr algn="ctr"/>
            <a:r>
              <a:rPr lang="en-US" sz="3200" b="1" dirty="0" smtClean="0">
                <a:latin typeface="Times New Roman" pitchFamily="18" charset="0"/>
                <a:cs typeface="Times New Roman" pitchFamily="18" charset="0"/>
              </a:rPr>
              <a:t>EFFECTS OF FAILED ENGINE OR ECU HARNESS</a:t>
            </a:r>
            <a:endParaRPr lang="en-US" sz="3200" b="1" dirty="0">
              <a:latin typeface="Times New Roman" pitchFamily="18" charset="0"/>
              <a:cs typeface="Times New Roman" pitchFamily="18" charset="0"/>
            </a:endParaRPr>
          </a:p>
        </p:txBody>
      </p:sp>
      <p:sp>
        <p:nvSpPr>
          <p:cNvPr id="3" name="TextBox 2"/>
          <p:cNvSpPr txBox="1"/>
          <p:nvPr/>
        </p:nvSpPr>
        <p:spPr>
          <a:xfrm>
            <a:off x="323528" y="1628800"/>
            <a:ext cx="8568952" cy="3970318"/>
          </a:xfrm>
          <a:prstGeom prst="rect">
            <a:avLst/>
          </a:prstGeom>
          <a:noFill/>
          <a:ln>
            <a:solidFill>
              <a:schemeClr val="tx1"/>
            </a:solidFill>
          </a:ln>
        </p:spPr>
        <p:txBody>
          <a:bodyPr wrap="square" rtlCol="0">
            <a:spAutoFit/>
          </a:bodyPr>
          <a:lstStyle/>
          <a:p>
            <a:pPr marL="342900" indent="-342900">
              <a:buAutoNum type="arabicPeriod"/>
            </a:pPr>
            <a:r>
              <a:rPr lang="en-US" sz="3600" dirty="0" smtClean="0">
                <a:latin typeface="Times New Roman" pitchFamily="18" charset="0"/>
                <a:cs typeface="Times New Roman" pitchFamily="18" charset="0"/>
              </a:rPr>
              <a:t>Biggest effect of engine harness failure is </a:t>
            </a:r>
            <a:r>
              <a:rPr lang="en-US" sz="3600" dirty="0" smtClean="0">
                <a:solidFill>
                  <a:srgbClr val="FF0000"/>
                </a:solidFill>
                <a:latin typeface="Times New Roman" pitchFamily="18" charset="0"/>
                <a:cs typeface="Times New Roman" pitchFamily="18" charset="0"/>
              </a:rPr>
              <a:t>ECU failure</a:t>
            </a:r>
            <a:r>
              <a:rPr lang="en-US" sz="3600" dirty="0" smtClean="0">
                <a:latin typeface="Times New Roman" pitchFamily="18" charset="0"/>
                <a:cs typeface="Times New Roman" pitchFamily="18" charset="0"/>
              </a:rPr>
              <a:t>.</a:t>
            </a:r>
          </a:p>
          <a:p>
            <a:pPr marL="342900" indent="-342900">
              <a:buAutoNum type="arabicPeriod"/>
            </a:pPr>
            <a:r>
              <a:rPr lang="en-US" sz="3600" dirty="0" smtClean="0">
                <a:solidFill>
                  <a:srgbClr val="FF0000"/>
                </a:solidFill>
                <a:latin typeface="Times New Roman" pitchFamily="18" charset="0"/>
                <a:cs typeface="Times New Roman" pitchFamily="18" charset="0"/>
              </a:rPr>
              <a:t>Sensor failure</a:t>
            </a:r>
            <a:r>
              <a:rPr lang="en-US" sz="3600" dirty="0" smtClean="0">
                <a:latin typeface="Times New Roman" pitchFamily="18" charset="0"/>
                <a:cs typeface="Times New Roman" pitchFamily="18" charset="0"/>
              </a:rPr>
              <a:t>.</a:t>
            </a:r>
          </a:p>
          <a:p>
            <a:pPr marL="342900" indent="-342900">
              <a:buAutoNum type="arabicPeriod"/>
            </a:pPr>
            <a:r>
              <a:rPr lang="en-US" sz="3600" dirty="0" smtClean="0">
                <a:solidFill>
                  <a:srgbClr val="FF0000"/>
                </a:solidFill>
                <a:latin typeface="Times New Roman" pitchFamily="18" charset="0"/>
                <a:cs typeface="Times New Roman" pitchFamily="18" charset="0"/>
              </a:rPr>
              <a:t>FIRE incidents</a:t>
            </a:r>
            <a:r>
              <a:rPr lang="en-US" sz="3600" dirty="0" smtClean="0">
                <a:latin typeface="Times New Roman" pitchFamily="18" charset="0"/>
                <a:cs typeface="Times New Roman" pitchFamily="18" charset="0"/>
              </a:rPr>
              <a:t>.</a:t>
            </a:r>
          </a:p>
          <a:p>
            <a:pPr marL="342900" indent="-342900">
              <a:buFontTx/>
              <a:buAutoNum type="arabicPeriod"/>
            </a:pPr>
            <a:r>
              <a:rPr lang="en-US" sz="3600" dirty="0" smtClean="0">
                <a:solidFill>
                  <a:srgbClr val="FF0000"/>
                </a:solidFill>
                <a:latin typeface="Times New Roman" pitchFamily="18" charset="0"/>
                <a:cs typeface="Times New Roman" pitchFamily="18" charset="0"/>
              </a:rPr>
              <a:t>Breakdown</a:t>
            </a:r>
            <a:r>
              <a:rPr lang="en-US" sz="3600" dirty="0" smtClean="0">
                <a:latin typeface="Times New Roman" pitchFamily="18" charset="0"/>
                <a:cs typeface="Times New Roman" pitchFamily="18" charset="0"/>
              </a:rPr>
              <a:t> of ST, Low Pick-up, mis-firing.</a:t>
            </a:r>
          </a:p>
          <a:p>
            <a:pPr marL="342900" indent="-342900">
              <a:buAutoNum type="arabicPeriod"/>
            </a:pPr>
            <a:r>
              <a:rPr lang="en-US" sz="3600" dirty="0" smtClean="0">
                <a:solidFill>
                  <a:srgbClr val="FF0000"/>
                </a:solidFill>
                <a:latin typeface="Times New Roman" pitchFamily="18" charset="0"/>
                <a:cs typeface="Times New Roman" pitchFamily="18" charset="0"/>
              </a:rPr>
              <a:t>Driver complaints </a:t>
            </a:r>
            <a:r>
              <a:rPr lang="en-US" sz="3600" dirty="0" smtClean="0">
                <a:latin typeface="Times New Roman" pitchFamily="18" charset="0"/>
                <a:cs typeface="Times New Roman" pitchFamily="18" charset="0"/>
              </a:rPr>
              <a:t>of ST, Low Pick-up, mis-firing.</a:t>
            </a:r>
            <a:endParaRPr lang="en-US"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p:cNvPicPr>
            <a:picLocks noChangeAspect="1" noChangeArrowheads="1"/>
          </p:cNvPicPr>
          <p:nvPr/>
        </p:nvPicPr>
        <p:blipFill>
          <a:blip r:embed="rId2" cstate="email"/>
          <a:srcRect/>
          <a:stretch>
            <a:fillRect/>
          </a:stretch>
        </p:blipFill>
        <p:spPr bwMode="auto">
          <a:xfrm>
            <a:off x="2771800" y="116632"/>
            <a:ext cx="2808312" cy="3744416"/>
          </a:xfrm>
          <a:prstGeom prst="rect">
            <a:avLst/>
          </a:prstGeom>
          <a:noFill/>
          <a:ln w="9525">
            <a:noFill/>
            <a:miter lim="800000"/>
            <a:headEnd/>
            <a:tailEnd/>
          </a:ln>
        </p:spPr>
      </p:pic>
      <p:pic>
        <p:nvPicPr>
          <p:cNvPr id="5" name="Picture 16"/>
          <p:cNvPicPr>
            <a:picLocks noChangeAspect="1" noChangeArrowheads="1"/>
          </p:cNvPicPr>
          <p:nvPr/>
        </p:nvPicPr>
        <p:blipFill>
          <a:blip r:embed="rId3" cstate="email"/>
          <a:srcRect/>
          <a:stretch>
            <a:fillRect/>
          </a:stretch>
        </p:blipFill>
        <p:spPr bwMode="auto">
          <a:xfrm>
            <a:off x="5724128" y="188640"/>
            <a:ext cx="3322159" cy="2592288"/>
          </a:xfrm>
          <a:prstGeom prst="rect">
            <a:avLst/>
          </a:prstGeom>
          <a:noFill/>
          <a:ln w="9525">
            <a:noFill/>
            <a:miter lim="800000"/>
            <a:headEnd/>
            <a:tailEnd/>
          </a:ln>
        </p:spPr>
      </p:pic>
      <p:pic>
        <p:nvPicPr>
          <p:cNvPr id="7" name="Picture 8"/>
          <p:cNvPicPr>
            <a:picLocks noChangeAspect="1" noChangeArrowheads="1"/>
          </p:cNvPicPr>
          <p:nvPr/>
        </p:nvPicPr>
        <p:blipFill>
          <a:blip r:embed="rId4" cstate="email"/>
          <a:srcRect/>
          <a:stretch>
            <a:fillRect/>
          </a:stretch>
        </p:blipFill>
        <p:spPr bwMode="auto">
          <a:xfrm>
            <a:off x="107504" y="116632"/>
            <a:ext cx="2592288" cy="3456384"/>
          </a:xfrm>
          <a:prstGeom prst="rect">
            <a:avLst/>
          </a:prstGeom>
          <a:noFill/>
          <a:ln w="9525">
            <a:noFill/>
            <a:miter lim="800000"/>
            <a:headEnd/>
            <a:tailEnd/>
          </a:ln>
        </p:spPr>
      </p:pic>
      <p:sp>
        <p:nvSpPr>
          <p:cNvPr id="9" name="Oval 8"/>
          <p:cNvSpPr/>
          <p:nvPr/>
        </p:nvSpPr>
        <p:spPr>
          <a:xfrm>
            <a:off x="1403648" y="1268760"/>
            <a:ext cx="576064"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27984" y="2708920"/>
            <a:ext cx="576064"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236296" y="1556792"/>
            <a:ext cx="1152128"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95536" y="4365104"/>
            <a:ext cx="2736304" cy="369332"/>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BEFORE ECU HARNESS</a:t>
            </a:r>
            <a:endParaRPr lang="en-US" dirty="0">
              <a:latin typeface="Times New Roman" pitchFamily="18" charset="0"/>
              <a:cs typeface="Times New Roman" pitchFamily="18" charset="0"/>
            </a:endParaRPr>
          </a:p>
        </p:txBody>
      </p:sp>
      <p:sp>
        <p:nvSpPr>
          <p:cNvPr id="15" name="TextBox 14"/>
          <p:cNvSpPr txBox="1"/>
          <p:nvPr/>
        </p:nvSpPr>
        <p:spPr>
          <a:xfrm>
            <a:off x="5940152" y="3501008"/>
            <a:ext cx="2736304" cy="646331"/>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BEFORE ECU HARNESS END CONNECTOR</a:t>
            </a:r>
            <a:endParaRPr lang="en-US" dirty="0">
              <a:latin typeface="Times New Roman" pitchFamily="18" charset="0"/>
              <a:cs typeface="Times New Roman" pitchFamily="18" charset="0"/>
            </a:endParaRPr>
          </a:p>
        </p:txBody>
      </p:sp>
      <p:cxnSp>
        <p:nvCxnSpPr>
          <p:cNvPr id="17" name="Straight Arrow Connector 16"/>
          <p:cNvCxnSpPr>
            <a:stCxn id="14" idx="0"/>
            <a:endCxn id="9" idx="4"/>
          </p:cNvCxnSpPr>
          <p:nvPr/>
        </p:nvCxnSpPr>
        <p:spPr>
          <a:xfrm flipH="1" flipV="1">
            <a:off x="1691680" y="2060848"/>
            <a:ext cx="72008" cy="23042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a:endCxn id="12" idx="3"/>
          </p:cNvCxnSpPr>
          <p:nvPr/>
        </p:nvCxnSpPr>
        <p:spPr>
          <a:xfrm flipV="1">
            <a:off x="1763688" y="3385009"/>
            <a:ext cx="2748659" cy="9800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0"/>
            <a:endCxn id="13" idx="4"/>
          </p:cNvCxnSpPr>
          <p:nvPr/>
        </p:nvCxnSpPr>
        <p:spPr>
          <a:xfrm flipV="1">
            <a:off x="7308304" y="2564904"/>
            <a:ext cx="504056" cy="93610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3528" y="2852936"/>
            <a:ext cx="1728192" cy="369332"/>
          </a:xfrm>
          <a:prstGeom prst="rect">
            <a:avLst/>
          </a:prstGeom>
          <a:noFill/>
        </p:spPr>
        <p:txBody>
          <a:bodyPr wrap="square" rtlCol="0">
            <a:spAutoFit/>
          </a:bodyPr>
          <a:lstStyle/>
          <a:p>
            <a:r>
              <a:rPr lang="en-US" dirty="0" smtClean="0"/>
              <a:t>Loosed harness</a:t>
            </a:r>
            <a:endParaRPr lang="en-US" dirty="0"/>
          </a:p>
        </p:txBody>
      </p:sp>
      <p:sp>
        <p:nvSpPr>
          <p:cNvPr id="26" name="TextBox 25"/>
          <p:cNvSpPr txBox="1"/>
          <p:nvPr/>
        </p:nvSpPr>
        <p:spPr>
          <a:xfrm>
            <a:off x="3995936" y="2348880"/>
            <a:ext cx="1728192" cy="369332"/>
          </a:xfrm>
          <a:prstGeom prst="rect">
            <a:avLst/>
          </a:prstGeom>
          <a:noFill/>
        </p:spPr>
        <p:txBody>
          <a:bodyPr wrap="square" rtlCol="0">
            <a:spAutoFit/>
          </a:bodyPr>
          <a:lstStyle/>
          <a:p>
            <a:r>
              <a:rPr lang="en-US" dirty="0" smtClean="0"/>
              <a:t>Hanging harness</a:t>
            </a:r>
            <a:endParaRPr lang="en-US" dirty="0"/>
          </a:p>
        </p:txBody>
      </p:sp>
      <p:sp>
        <p:nvSpPr>
          <p:cNvPr id="27" name="TextBox 26"/>
          <p:cNvSpPr txBox="1"/>
          <p:nvPr/>
        </p:nvSpPr>
        <p:spPr>
          <a:xfrm>
            <a:off x="6300192" y="1196752"/>
            <a:ext cx="2843808" cy="369332"/>
          </a:xfrm>
          <a:prstGeom prst="rect">
            <a:avLst/>
          </a:prstGeom>
          <a:noFill/>
        </p:spPr>
        <p:txBody>
          <a:bodyPr wrap="square" rtlCol="0">
            <a:spAutoFit/>
          </a:bodyPr>
          <a:lstStyle/>
          <a:p>
            <a:r>
              <a:rPr lang="en-US" dirty="0" err="1" smtClean="0"/>
              <a:t>unmounted</a:t>
            </a:r>
            <a:r>
              <a:rPr lang="en-US" dirty="0" smtClean="0"/>
              <a:t> end connectors</a:t>
            </a:r>
            <a:endParaRPr lang="en-US" dirty="0"/>
          </a:p>
        </p:txBody>
      </p:sp>
      <p:sp>
        <p:nvSpPr>
          <p:cNvPr id="28" name="TextBox 27"/>
          <p:cNvSpPr txBox="1"/>
          <p:nvPr/>
        </p:nvSpPr>
        <p:spPr>
          <a:xfrm>
            <a:off x="323528" y="5733256"/>
            <a:ext cx="2664296" cy="646331"/>
          </a:xfrm>
          <a:prstGeom prst="rect">
            <a:avLst/>
          </a:prstGeom>
          <a:noFill/>
          <a:ln>
            <a:solidFill>
              <a:schemeClr val="tx1"/>
            </a:solidFill>
          </a:ln>
        </p:spPr>
        <p:txBody>
          <a:bodyPr wrap="square" rtlCol="0">
            <a:spAutoFit/>
          </a:bodyPr>
          <a:lstStyle/>
          <a:p>
            <a:pPr algn="ctr"/>
            <a:r>
              <a:rPr lang="en-US" dirty="0" smtClean="0">
                <a:solidFill>
                  <a:srgbClr val="FF0000"/>
                </a:solidFill>
                <a:latin typeface="Times New Roman" pitchFamily="18" charset="0"/>
                <a:cs typeface="Times New Roman" pitchFamily="18" charset="0"/>
              </a:rPr>
              <a:t>CAUSES OF ECU HARNESS FAILURE</a:t>
            </a:r>
            <a:endParaRPr lang="en-US" dirty="0">
              <a:solidFill>
                <a:srgbClr val="FF0000"/>
              </a:solidFill>
              <a:latin typeface="Times New Roman" pitchFamily="18" charset="0"/>
              <a:cs typeface="Times New Roman" pitchFamily="18" charset="0"/>
            </a:endParaRPr>
          </a:p>
        </p:txBody>
      </p:sp>
      <p:sp>
        <p:nvSpPr>
          <p:cNvPr id="29" name="Oval 28"/>
          <p:cNvSpPr/>
          <p:nvPr/>
        </p:nvSpPr>
        <p:spPr>
          <a:xfrm>
            <a:off x="3131840" y="476672"/>
            <a:ext cx="1368152"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923928" y="5229200"/>
            <a:ext cx="4752528" cy="1200329"/>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THE BIGGEST CAUSE OF HARNESS FAILURE IS DUE TO HARNESS FOULING WITH SHARP EDGES OF BODY NEAR TO INSTRUMENT CLUSTER.</a:t>
            </a:r>
            <a:endParaRPr lang="en-US" dirty="0">
              <a:latin typeface="Times New Roman" pitchFamily="18" charset="0"/>
              <a:cs typeface="Times New Roman" pitchFamily="18" charset="0"/>
            </a:endParaRPr>
          </a:p>
        </p:txBody>
      </p:sp>
      <p:cxnSp>
        <p:nvCxnSpPr>
          <p:cNvPr id="32" name="Straight Arrow Connector 31"/>
          <p:cNvCxnSpPr/>
          <p:nvPr/>
        </p:nvCxnSpPr>
        <p:spPr>
          <a:xfrm flipH="1" flipV="1">
            <a:off x="3635896" y="908720"/>
            <a:ext cx="1080120" cy="432048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1"/>
          <p:cNvPicPr>
            <a:picLocks noChangeAspect="1" noChangeArrowheads="1"/>
          </p:cNvPicPr>
          <p:nvPr/>
        </p:nvPicPr>
        <p:blipFill>
          <a:blip r:embed="rId2" cstate="email"/>
          <a:srcRect/>
          <a:stretch>
            <a:fillRect/>
          </a:stretch>
        </p:blipFill>
        <p:spPr bwMode="auto">
          <a:xfrm>
            <a:off x="4572000" y="2060848"/>
            <a:ext cx="4248472" cy="3186354"/>
          </a:xfrm>
          <a:prstGeom prst="rect">
            <a:avLst/>
          </a:prstGeom>
          <a:noFill/>
          <a:ln w="9525">
            <a:noFill/>
            <a:miter lim="800000"/>
            <a:headEnd/>
            <a:tailEnd/>
          </a:ln>
        </p:spPr>
      </p:pic>
      <p:pic>
        <p:nvPicPr>
          <p:cNvPr id="3" name="Picture 22"/>
          <p:cNvPicPr>
            <a:picLocks noChangeAspect="1" noChangeArrowheads="1"/>
          </p:cNvPicPr>
          <p:nvPr/>
        </p:nvPicPr>
        <p:blipFill>
          <a:blip r:embed="rId3" cstate="email"/>
          <a:srcRect/>
          <a:stretch>
            <a:fillRect/>
          </a:stretch>
        </p:blipFill>
        <p:spPr bwMode="auto">
          <a:xfrm>
            <a:off x="107504" y="116632"/>
            <a:ext cx="4104456" cy="3078342"/>
          </a:xfrm>
          <a:prstGeom prst="rect">
            <a:avLst/>
          </a:prstGeom>
          <a:noFill/>
          <a:ln w="9525">
            <a:noFill/>
            <a:miter lim="800000"/>
            <a:headEnd/>
            <a:tailEnd/>
          </a:ln>
        </p:spPr>
      </p:pic>
      <p:pic>
        <p:nvPicPr>
          <p:cNvPr id="3074" name="Picture 2"/>
          <p:cNvPicPr>
            <a:picLocks noChangeAspect="1" noChangeArrowheads="1"/>
          </p:cNvPicPr>
          <p:nvPr/>
        </p:nvPicPr>
        <p:blipFill>
          <a:blip r:embed="rId4" cstate="email"/>
          <a:srcRect/>
          <a:stretch>
            <a:fillRect/>
          </a:stretch>
        </p:blipFill>
        <p:spPr bwMode="auto">
          <a:xfrm>
            <a:off x="107504" y="3212976"/>
            <a:ext cx="2625756" cy="3501008"/>
          </a:xfrm>
          <a:prstGeom prst="rect">
            <a:avLst/>
          </a:prstGeom>
          <a:noFill/>
          <a:ln w="9525">
            <a:noFill/>
            <a:miter lim="800000"/>
            <a:headEnd/>
            <a:tailEnd/>
          </a:ln>
        </p:spPr>
      </p:pic>
      <p:sp>
        <p:nvSpPr>
          <p:cNvPr id="5" name="Oval 4"/>
          <p:cNvSpPr/>
          <p:nvPr/>
        </p:nvSpPr>
        <p:spPr>
          <a:xfrm>
            <a:off x="5868144" y="3501008"/>
            <a:ext cx="1800200" cy="11521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59832" y="6165304"/>
            <a:ext cx="2736304" cy="369332"/>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AFTER ECU HARNESS</a:t>
            </a:r>
            <a:endParaRPr lang="en-US" dirty="0">
              <a:latin typeface="Times New Roman" pitchFamily="18" charset="0"/>
              <a:cs typeface="Times New Roman" pitchFamily="18" charset="0"/>
            </a:endParaRPr>
          </a:p>
        </p:txBody>
      </p:sp>
      <p:sp>
        <p:nvSpPr>
          <p:cNvPr id="7" name="TextBox 6"/>
          <p:cNvSpPr txBox="1"/>
          <p:nvPr/>
        </p:nvSpPr>
        <p:spPr>
          <a:xfrm>
            <a:off x="6228184" y="5805264"/>
            <a:ext cx="2736304" cy="646331"/>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AFTER ECU HARNESS END CONNECTOR</a:t>
            </a:r>
            <a:endParaRPr lang="en-US" dirty="0">
              <a:latin typeface="Times New Roman" pitchFamily="18" charset="0"/>
              <a:cs typeface="Times New Roman" pitchFamily="18" charset="0"/>
            </a:endParaRPr>
          </a:p>
        </p:txBody>
      </p:sp>
      <p:cxnSp>
        <p:nvCxnSpPr>
          <p:cNvPr id="8" name="Straight Arrow Connector 7"/>
          <p:cNvCxnSpPr>
            <a:stCxn id="7" idx="0"/>
            <a:endCxn id="5" idx="4"/>
          </p:cNvCxnSpPr>
          <p:nvPr/>
        </p:nvCxnSpPr>
        <p:spPr>
          <a:xfrm flipH="1" flipV="1">
            <a:off x="6768244" y="4653136"/>
            <a:ext cx="828092" cy="11521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55976" y="476672"/>
            <a:ext cx="4680520" cy="923330"/>
          </a:xfrm>
          <a:prstGeom prst="rect">
            <a:avLst/>
          </a:prstGeom>
          <a:noFill/>
          <a:ln>
            <a:solidFill>
              <a:schemeClr val="tx1"/>
            </a:solidFill>
          </a:ln>
        </p:spPr>
        <p:txBody>
          <a:bodyPr wrap="square" rtlCol="0">
            <a:spAutoFit/>
          </a:bodyPr>
          <a:lstStyle/>
          <a:p>
            <a:r>
              <a:rPr lang="en-US" dirty="0" smtClean="0"/>
              <a:t>MAIN CAUSE OF FAILURE BEHIND ECU HARNESS IS NOW COVERED WITH COMBINATION OF PROTECTIVE SLEEVE AND SILION SEALENT</a:t>
            </a:r>
            <a:endParaRPr lang="en-US" dirty="0"/>
          </a:p>
        </p:txBody>
      </p:sp>
      <p:sp>
        <p:nvSpPr>
          <p:cNvPr id="10" name="Oval 9"/>
          <p:cNvSpPr/>
          <p:nvPr/>
        </p:nvSpPr>
        <p:spPr>
          <a:xfrm>
            <a:off x="2123728" y="692696"/>
            <a:ext cx="792088" cy="1440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9" idx="1"/>
          </p:cNvCxnSpPr>
          <p:nvPr/>
        </p:nvCxnSpPr>
        <p:spPr>
          <a:xfrm flipH="1">
            <a:off x="2915816" y="938337"/>
            <a:ext cx="1440160" cy="61845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7" name="Oval 16"/>
          <p:cNvSpPr/>
          <p:nvPr/>
        </p:nvSpPr>
        <p:spPr>
          <a:xfrm>
            <a:off x="899592" y="3212976"/>
            <a:ext cx="792088" cy="2160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6" idx="0"/>
          </p:cNvCxnSpPr>
          <p:nvPr/>
        </p:nvCxnSpPr>
        <p:spPr>
          <a:xfrm flipH="1" flipV="1">
            <a:off x="1475656" y="4653136"/>
            <a:ext cx="2952328" cy="151216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20" name="TextBox 19"/>
          <p:cNvSpPr txBox="1"/>
          <p:nvPr/>
        </p:nvSpPr>
        <p:spPr>
          <a:xfrm>
            <a:off x="107504" y="6165304"/>
            <a:ext cx="2736304" cy="369332"/>
          </a:xfrm>
          <a:prstGeom prst="rect">
            <a:avLst/>
          </a:prstGeom>
          <a:noFill/>
        </p:spPr>
        <p:txBody>
          <a:bodyPr wrap="square" rtlCol="0">
            <a:spAutoFit/>
          </a:bodyPr>
          <a:lstStyle/>
          <a:p>
            <a:r>
              <a:rPr lang="en-US" dirty="0" smtClean="0">
                <a:solidFill>
                  <a:schemeClr val="bg1"/>
                </a:solidFill>
              </a:rPr>
              <a:t>Properly mounted harness</a:t>
            </a:r>
            <a:endParaRPr lang="en-US" dirty="0">
              <a:solidFill>
                <a:schemeClr val="bg1"/>
              </a:solidFill>
            </a:endParaRPr>
          </a:p>
        </p:txBody>
      </p:sp>
      <p:sp>
        <p:nvSpPr>
          <p:cNvPr id="21" name="TextBox 20"/>
          <p:cNvSpPr txBox="1"/>
          <p:nvPr/>
        </p:nvSpPr>
        <p:spPr>
          <a:xfrm>
            <a:off x="5148064" y="4653136"/>
            <a:ext cx="4248472" cy="369332"/>
          </a:xfrm>
          <a:prstGeom prst="rect">
            <a:avLst/>
          </a:prstGeom>
          <a:noFill/>
        </p:spPr>
        <p:txBody>
          <a:bodyPr wrap="square" rtlCol="0">
            <a:spAutoFit/>
          </a:bodyPr>
          <a:lstStyle/>
          <a:p>
            <a:r>
              <a:rPr lang="en-US" dirty="0" smtClean="0">
                <a:solidFill>
                  <a:schemeClr val="bg1"/>
                </a:solidFill>
              </a:rPr>
              <a:t>Properly mounted end connectors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1412776"/>
            <a:ext cx="8784976" cy="3416320"/>
          </a:xfrm>
          <a:prstGeom prst="rect">
            <a:avLst/>
          </a:prstGeom>
          <a:noFill/>
        </p:spPr>
        <p:txBody>
          <a:bodyPr wrap="square" rtlCol="0">
            <a:spAutoFit/>
          </a:bodyPr>
          <a:lstStyle/>
          <a:p>
            <a:pPr algn="ctr"/>
            <a:r>
              <a:rPr lang="en-US" dirty="0" smtClean="0">
                <a:solidFill>
                  <a:srgbClr val="FF0000"/>
                </a:solidFill>
                <a:latin typeface="Times New Roman" pitchFamily="18" charset="0"/>
                <a:cs typeface="Times New Roman" pitchFamily="18" charset="0"/>
              </a:rPr>
              <a:t>ROUTING OF ENGINE HARNESS HAS CHANGED</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RATHER THAN PASSING THROUGH AIR COMPRESSOR VIA CHASSIS CROSS MEMBER AND THEN GETS CONNECTED WITH ECU HARNESS NEAR TO RADIATOR BOTTOM, NOW ITS REROUTED AND GETS DIRECTLY INSIDE INSTRUMENT CLUSTER FROM ENGINE.</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THUS MAKE IT MORE SAFE FROM HEATING AND FOULING ISSUES.</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ALSO ITS ECU HARNESS CONNECTED SIDE ‘CONNECTOR’ IS SAVED FROM UNNECESSARY CORROSION, DUE TO DUST AND WATER WHICH GETS IN DIRECT CONTACT DURING WASHING, RAINING AND IN RUNNING CONDITIONS.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email"/>
          <a:srcRect/>
          <a:stretch>
            <a:fillRect/>
          </a:stretch>
        </p:blipFill>
        <p:spPr bwMode="auto">
          <a:xfrm>
            <a:off x="6876256" y="3837045"/>
            <a:ext cx="2160240" cy="2880320"/>
          </a:xfrm>
          <a:prstGeom prst="rect">
            <a:avLst/>
          </a:prstGeom>
          <a:noFill/>
          <a:ln w="9525">
            <a:noFill/>
            <a:miter lim="800000"/>
            <a:headEnd/>
            <a:tailEnd/>
          </a:ln>
        </p:spPr>
      </p:pic>
      <p:pic>
        <p:nvPicPr>
          <p:cNvPr id="3" name="Picture 6"/>
          <p:cNvPicPr>
            <a:picLocks noChangeAspect="1" noChangeArrowheads="1"/>
          </p:cNvPicPr>
          <p:nvPr/>
        </p:nvPicPr>
        <p:blipFill>
          <a:blip r:embed="rId3" cstate="email"/>
          <a:srcRect/>
          <a:stretch>
            <a:fillRect/>
          </a:stretch>
        </p:blipFill>
        <p:spPr bwMode="auto">
          <a:xfrm>
            <a:off x="4644008" y="3861048"/>
            <a:ext cx="2160240" cy="2880320"/>
          </a:xfrm>
          <a:prstGeom prst="rect">
            <a:avLst/>
          </a:prstGeom>
          <a:noFill/>
          <a:ln w="9525">
            <a:noFill/>
            <a:miter lim="800000"/>
            <a:headEnd/>
            <a:tailEnd/>
          </a:ln>
        </p:spPr>
      </p:pic>
      <p:sp>
        <p:nvSpPr>
          <p:cNvPr id="4" name="TextBox 3"/>
          <p:cNvSpPr txBox="1"/>
          <p:nvPr/>
        </p:nvSpPr>
        <p:spPr>
          <a:xfrm>
            <a:off x="179512" y="188640"/>
            <a:ext cx="2016224" cy="1323439"/>
          </a:xfrm>
          <a:prstGeom prst="rect">
            <a:avLst/>
          </a:prstGeom>
          <a:noFill/>
        </p:spPr>
        <p:txBody>
          <a:bodyPr wrap="square" rtlCol="0">
            <a:spAutoFit/>
          </a:bodyPr>
          <a:lstStyle/>
          <a:p>
            <a:pPr algn="ctr"/>
            <a:r>
              <a:rPr lang="en-US" sz="2000" dirty="0" smtClean="0">
                <a:solidFill>
                  <a:srgbClr val="FF0000"/>
                </a:solidFill>
                <a:latin typeface="Times New Roman" pitchFamily="18" charset="0"/>
                <a:cs typeface="Times New Roman" pitchFamily="18" charset="0"/>
              </a:rPr>
              <a:t>CAUSE OF FAILURE WITH ENGINE HARNESS</a:t>
            </a:r>
            <a:endParaRPr lang="en-US" sz="2000" dirty="0">
              <a:solidFill>
                <a:srgbClr val="FF0000"/>
              </a:solidFill>
              <a:latin typeface="Times New Roman" pitchFamily="18" charset="0"/>
              <a:cs typeface="Times New Roman" pitchFamily="18" charset="0"/>
            </a:endParaRPr>
          </a:p>
        </p:txBody>
      </p:sp>
      <p:sp>
        <p:nvSpPr>
          <p:cNvPr id="6" name="TextBox 5"/>
          <p:cNvSpPr txBox="1"/>
          <p:nvPr/>
        </p:nvSpPr>
        <p:spPr>
          <a:xfrm>
            <a:off x="6876256" y="3212976"/>
            <a:ext cx="2088232" cy="646331"/>
          </a:xfrm>
          <a:prstGeom prst="rect">
            <a:avLst/>
          </a:prstGeom>
          <a:noFill/>
          <a:ln>
            <a:solidFill>
              <a:schemeClr val="tx1"/>
            </a:solidFill>
          </a:ln>
        </p:spPr>
        <p:txBody>
          <a:bodyPr wrap="square" rtlCol="0">
            <a:spAutoFit/>
          </a:bodyPr>
          <a:lstStyle/>
          <a:p>
            <a:r>
              <a:rPr lang="en-US" dirty="0" smtClean="0"/>
              <a:t>HARNESS FOULING WITH RADIATOR</a:t>
            </a:r>
            <a:endParaRPr lang="en-US" dirty="0"/>
          </a:p>
        </p:txBody>
      </p:sp>
      <p:pic>
        <p:nvPicPr>
          <p:cNvPr id="8" name="Picture 12"/>
          <p:cNvPicPr>
            <a:picLocks noChangeAspect="1" noChangeArrowheads="1"/>
          </p:cNvPicPr>
          <p:nvPr/>
        </p:nvPicPr>
        <p:blipFill>
          <a:blip r:embed="rId4" cstate="email"/>
          <a:srcRect/>
          <a:stretch>
            <a:fillRect/>
          </a:stretch>
        </p:blipFill>
        <p:spPr bwMode="auto">
          <a:xfrm>
            <a:off x="2339752" y="3861048"/>
            <a:ext cx="2160240" cy="2880320"/>
          </a:xfrm>
          <a:prstGeom prst="rect">
            <a:avLst/>
          </a:prstGeom>
          <a:noFill/>
          <a:ln w="9525">
            <a:noFill/>
            <a:miter lim="800000"/>
            <a:headEnd/>
            <a:tailEnd/>
          </a:ln>
        </p:spPr>
      </p:pic>
      <p:sp>
        <p:nvSpPr>
          <p:cNvPr id="9" name="TextBox 8"/>
          <p:cNvSpPr txBox="1"/>
          <p:nvPr/>
        </p:nvSpPr>
        <p:spPr>
          <a:xfrm>
            <a:off x="4644008" y="2924944"/>
            <a:ext cx="2160240" cy="923330"/>
          </a:xfrm>
          <a:prstGeom prst="rect">
            <a:avLst/>
          </a:prstGeom>
          <a:noFill/>
          <a:ln>
            <a:solidFill>
              <a:schemeClr val="tx1"/>
            </a:solidFill>
          </a:ln>
        </p:spPr>
        <p:txBody>
          <a:bodyPr wrap="square" rtlCol="0">
            <a:spAutoFit/>
          </a:bodyPr>
          <a:lstStyle/>
          <a:p>
            <a:r>
              <a:rPr lang="en-US" dirty="0" smtClean="0"/>
              <a:t>HARNESS FOULING WITH CROSS MEMBER</a:t>
            </a:r>
            <a:endParaRPr lang="en-US" dirty="0"/>
          </a:p>
        </p:txBody>
      </p:sp>
      <p:sp>
        <p:nvSpPr>
          <p:cNvPr id="10" name="TextBox 9"/>
          <p:cNvSpPr txBox="1"/>
          <p:nvPr/>
        </p:nvSpPr>
        <p:spPr>
          <a:xfrm>
            <a:off x="2339752" y="2924944"/>
            <a:ext cx="2160240" cy="923330"/>
          </a:xfrm>
          <a:prstGeom prst="rect">
            <a:avLst/>
          </a:prstGeom>
          <a:noFill/>
          <a:ln>
            <a:solidFill>
              <a:schemeClr val="tx1"/>
            </a:solidFill>
          </a:ln>
        </p:spPr>
        <p:txBody>
          <a:bodyPr wrap="square" rtlCol="0">
            <a:spAutoFit/>
          </a:bodyPr>
          <a:lstStyle/>
          <a:p>
            <a:r>
              <a:rPr lang="en-US" dirty="0" smtClean="0"/>
              <a:t>HARNESS FOULING WITH AIR COMPRESSOR PIPE</a:t>
            </a:r>
            <a:endParaRPr lang="en-US" dirty="0"/>
          </a:p>
        </p:txBody>
      </p:sp>
      <p:pic>
        <p:nvPicPr>
          <p:cNvPr id="11" name="Picture 15"/>
          <p:cNvPicPr>
            <a:picLocks noChangeAspect="1" noChangeArrowheads="1"/>
          </p:cNvPicPr>
          <p:nvPr/>
        </p:nvPicPr>
        <p:blipFill>
          <a:blip r:embed="rId5" cstate="email"/>
          <a:srcRect/>
          <a:stretch>
            <a:fillRect/>
          </a:stretch>
        </p:blipFill>
        <p:spPr bwMode="auto">
          <a:xfrm>
            <a:off x="107504" y="3861048"/>
            <a:ext cx="2153195" cy="2870926"/>
          </a:xfrm>
          <a:prstGeom prst="rect">
            <a:avLst/>
          </a:prstGeom>
          <a:noFill/>
          <a:ln w="9525">
            <a:noFill/>
            <a:miter lim="800000"/>
            <a:headEnd/>
            <a:tailEnd/>
          </a:ln>
        </p:spPr>
      </p:pic>
      <p:sp>
        <p:nvSpPr>
          <p:cNvPr id="12" name="TextBox 11"/>
          <p:cNvSpPr txBox="1"/>
          <p:nvPr/>
        </p:nvSpPr>
        <p:spPr>
          <a:xfrm>
            <a:off x="107504" y="3212976"/>
            <a:ext cx="2160240" cy="646331"/>
          </a:xfrm>
          <a:prstGeom prst="rect">
            <a:avLst/>
          </a:prstGeom>
          <a:noFill/>
          <a:ln>
            <a:solidFill>
              <a:schemeClr val="tx1"/>
            </a:solidFill>
          </a:ln>
        </p:spPr>
        <p:txBody>
          <a:bodyPr wrap="square" rtlCol="0">
            <a:spAutoFit/>
          </a:bodyPr>
          <a:lstStyle/>
          <a:p>
            <a:r>
              <a:rPr lang="en-US" dirty="0" smtClean="0"/>
              <a:t>HARNESS FOULING WITH GEAR LEVER</a:t>
            </a:r>
            <a:endParaRPr lang="en-US" dirty="0"/>
          </a:p>
        </p:txBody>
      </p:sp>
      <p:pic>
        <p:nvPicPr>
          <p:cNvPr id="13" name="Picture 14"/>
          <p:cNvPicPr>
            <a:picLocks noChangeAspect="1" noChangeArrowheads="1"/>
          </p:cNvPicPr>
          <p:nvPr/>
        </p:nvPicPr>
        <p:blipFill>
          <a:blip r:embed="rId6" cstate="email"/>
          <a:srcRect/>
          <a:stretch>
            <a:fillRect/>
          </a:stretch>
        </p:blipFill>
        <p:spPr bwMode="auto">
          <a:xfrm>
            <a:off x="2339752" y="116632"/>
            <a:ext cx="3672408" cy="2754306"/>
          </a:xfrm>
          <a:prstGeom prst="rect">
            <a:avLst/>
          </a:prstGeom>
          <a:noFill/>
          <a:ln w="9525">
            <a:noFill/>
            <a:miter lim="800000"/>
            <a:headEnd/>
            <a:tailEnd/>
          </a:ln>
        </p:spPr>
      </p:pic>
      <p:sp>
        <p:nvSpPr>
          <p:cNvPr id="14" name="TextBox 13"/>
          <p:cNvSpPr txBox="1"/>
          <p:nvPr/>
        </p:nvSpPr>
        <p:spPr>
          <a:xfrm>
            <a:off x="6156176" y="116632"/>
            <a:ext cx="2808312" cy="2800767"/>
          </a:xfrm>
          <a:prstGeom prst="rect">
            <a:avLst/>
          </a:prstGeom>
          <a:noFill/>
          <a:ln>
            <a:solidFill>
              <a:schemeClr val="tx1"/>
            </a:solidFill>
          </a:ln>
        </p:spPr>
        <p:txBody>
          <a:bodyPr wrap="square" rtlCol="0">
            <a:spAutoFit/>
          </a:bodyPr>
          <a:lstStyle/>
          <a:p>
            <a:r>
              <a:rPr lang="en-US" sz="1600" dirty="0" smtClean="0"/>
              <a:t>UNMOUNTED ENGINE HARNESS FOULES WITH NEARBY COMPONENTS WHICH RESULTS IN PREMATURE FAILURES DUE TO FRICTION AND CUTTING ACTION BETWEEN TWO SURFACES, MELTING OF HARNESS DUE TO EXCESSIVE HEAT OF AIR COMPRESSOR OUTLET PIPE OR EXHAUST HEAT.</a:t>
            </a:r>
            <a:endParaRPr lang="en-US" sz="1600" dirty="0"/>
          </a:p>
        </p:txBody>
      </p:sp>
      <p:sp>
        <p:nvSpPr>
          <p:cNvPr id="15" name="Oval 14"/>
          <p:cNvSpPr/>
          <p:nvPr/>
        </p:nvSpPr>
        <p:spPr>
          <a:xfrm>
            <a:off x="1331640" y="5301208"/>
            <a:ext cx="576064"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2699792" y="4725144"/>
            <a:ext cx="576064"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5364088" y="4509120"/>
            <a:ext cx="720080" cy="13681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380312" y="4365104"/>
            <a:ext cx="1008112" cy="18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2483768" y="1484784"/>
            <a:ext cx="3456384"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2339752" y="548680"/>
            <a:ext cx="338437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p:cNvPicPr>
            <a:picLocks noChangeAspect="1" noChangeArrowheads="1"/>
          </p:cNvPicPr>
          <p:nvPr/>
        </p:nvPicPr>
        <p:blipFill>
          <a:blip r:embed="rId2" cstate="email"/>
          <a:srcRect/>
          <a:stretch>
            <a:fillRect/>
          </a:stretch>
        </p:blipFill>
        <p:spPr bwMode="auto">
          <a:xfrm>
            <a:off x="107504" y="116632"/>
            <a:ext cx="2160240" cy="2880320"/>
          </a:xfrm>
          <a:prstGeom prst="rect">
            <a:avLst/>
          </a:prstGeom>
          <a:noFill/>
          <a:ln w="9525">
            <a:noFill/>
            <a:miter lim="800000"/>
            <a:headEnd/>
            <a:tailEnd/>
          </a:ln>
        </p:spPr>
      </p:pic>
      <p:pic>
        <p:nvPicPr>
          <p:cNvPr id="3" name="Picture 2"/>
          <p:cNvPicPr>
            <a:picLocks noChangeAspect="1" noChangeArrowheads="1"/>
          </p:cNvPicPr>
          <p:nvPr/>
        </p:nvPicPr>
        <p:blipFill>
          <a:blip r:embed="rId3" cstate="email"/>
          <a:srcRect/>
          <a:stretch>
            <a:fillRect/>
          </a:stretch>
        </p:blipFill>
        <p:spPr bwMode="auto">
          <a:xfrm>
            <a:off x="4572000" y="116632"/>
            <a:ext cx="2160240" cy="2880320"/>
          </a:xfrm>
          <a:prstGeom prst="rect">
            <a:avLst/>
          </a:prstGeom>
          <a:noFill/>
          <a:ln w="9525">
            <a:noFill/>
            <a:miter lim="800000"/>
            <a:headEnd/>
            <a:tailEnd/>
          </a:ln>
        </p:spPr>
      </p:pic>
      <p:pic>
        <p:nvPicPr>
          <p:cNvPr id="4" name="Picture 3"/>
          <p:cNvPicPr>
            <a:picLocks noChangeAspect="1" noChangeArrowheads="1"/>
          </p:cNvPicPr>
          <p:nvPr/>
        </p:nvPicPr>
        <p:blipFill>
          <a:blip r:embed="rId4" cstate="email"/>
          <a:srcRect/>
          <a:stretch>
            <a:fillRect/>
          </a:stretch>
        </p:blipFill>
        <p:spPr bwMode="auto">
          <a:xfrm>
            <a:off x="2339752" y="116632"/>
            <a:ext cx="2160240" cy="2880320"/>
          </a:xfrm>
          <a:prstGeom prst="rect">
            <a:avLst/>
          </a:prstGeom>
          <a:noFill/>
          <a:ln w="9525">
            <a:noFill/>
            <a:miter lim="800000"/>
            <a:headEnd/>
            <a:tailEnd/>
          </a:ln>
        </p:spPr>
      </p:pic>
      <p:pic>
        <p:nvPicPr>
          <p:cNvPr id="1027" name="Picture 3"/>
          <p:cNvPicPr>
            <a:picLocks noChangeAspect="1" noChangeArrowheads="1"/>
          </p:cNvPicPr>
          <p:nvPr/>
        </p:nvPicPr>
        <p:blipFill>
          <a:blip r:embed="rId5" cstate="email"/>
          <a:srcRect/>
          <a:stretch>
            <a:fillRect/>
          </a:stretch>
        </p:blipFill>
        <p:spPr bwMode="auto">
          <a:xfrm>
            <a:off x="6804248" y="116632"/>
            <a:ext cx="2280263" cy="3240360"/>
          </a:xfrm>
          <a:prstGeom prst="rect">
            <a:avLst/>
          </a:prstGeom>
          <a:noFill/>
          <a:ln w="9525">
            <a:noFill/>
            <a:miter lim="800000"/>
            <a:headEnd/>
            <a:tailEnd/>
          </a:ln>
        </p:spPr>
      </p:pic>
      <p:sp>
        <p:nvSpPr>
          <p:cNvPr id="8" name="TextBox 7"/>
          <p:cNvSpPr txBox="1"/>
          <p:nvPr/>
        </p:nvSpPr>
        <p:spPr>
          <a:xfrm>
            <a:off x="755576" y="3284984"/>
            <a:ext cx="4392488" cy="369332"/>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 BEFORE ENGINE HARNESS POSITION</a:t>
            </a:r>
            <a:endParaRPr lang="en-US" dirty="0">
              <a:latin typeface="Times New Roman" pitchFamily="18" charset="0"/>
              <a:cs typeface="Times New Roman" pitchFamily="18" charset="0"/>
            </a:endParaRPr>
          </a:p>
        </p:txBody>
      </p:sp>
      <p:cxnSp>
        <p:nvCxnSpPr>
          <p:cNvPr id="10" name="Straight Arrow Connector 9"/>
          <p:cNvCxnSpPr>
            <a:stCxn id="8" idx="0"/>
          </p:cNvCxnSpPr>
          <p:nvPr/>
        </p:nvCxnSpPr>
        <p:spPr>
          <a:xfrm flipH="1" flipV="1">
            <a:off x="899592" y="1412776"/>
            <a:ext cx="2052228" cy="18722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03848" y="1484784"/>
            <a:ext cx="432048" cy="1800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563888" y="1196752"/>
            <a:ext cx="1944216" cy="208823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p:cNvCxnSpPr>
          <p:nvPr/>
        </p:nvCxnSpPr>
        <p:spPr>
          <a:xfrm flipV="1">
            <a:off x="5148064" y="2636914"/>
            <a:ext cx="3240360" cy="8327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11560" y="1124744"/>
            <a:ext cx="64807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75856" y="1196752"/>
            <a:ext cx="64807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364088" y="836712"/>
            <a:ext cx="64807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028384" y="2348880"/>
            <a:ext cx="64807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6" cstate="email"/>
          <a:srcRect/>
          <a:stretch>
            <a:fillRect/>
          </a:stretch>
        </p:blipFill>
        <p:spPr bwMode="auto">
          <a:xfrm>
            <a:off x="5652120" y="3933056"/>
            <a:ext cx="3168352" cy="2376264"/>
          </a:xfrm>
          <a:prstGeom prst="rect">
            <a:avLst/>
          </a:prstGeom>
          <a:noFill/>
          <a:ln w="9525">
            <a:noFill/>
            <a:miter lim="800000"/>
            <a:headEnd/>
            <a:tailEnd/>
          </a:ln>
        </p:spPr>
      </p:pic>
      <p:sp>
        <p:nvSpPr>
          <p:cNvPr id="31" name="TextBox 30"/>
          <p:cNvSpPr txBox="1"/>
          <p:nvPr/>
        </p:nvSpPr>
        <p:spPr>
          <a:xfrm>
            <a:off x="395536" y="5301208"/>
            <a:ext cx="4464496" cy="369332"/>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ENGINE HARNESS END CONNECTOR</a:t>
            </a:r>
            <a:endParaRPr lang="en-US" dirty="0">
              <a:latin typeface="Times New Roman" pitchFamily="18" charset="0"/>
              <a:cs typeface="Times New Roman" pitchFamily="18" charset="0"/>
            </a:endParaRPr>
          </a:p>
        </p:txBody>
      </p:sp>
      <p:cxnSp>
        <p:nvCxnSpPr>
          <p:cNvPr id="33" name="Straight Arrow Connector 32"/>
          <p:cNvCxnSpPr>
            <a:stCxn id="31" idx="3"/>
          </p:cNvCxnSpPr>
          <p:nvPr/>
        </p:nvCxnSpPr>
        <p:spPr>
          <a:xfrm>
            <a:off x="4860032" y="5485874"/>
            <a:ext cx="2232248" cy="46340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020272" y="5661248"/>
            <a:ext cx="64807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email"/>
          <a:srcRect/>
          <a:stretch>
            <a:fillRect/>
          </a:stretch>
        </p:blipFill>
        <p:spPr bwMode="auto">
          <a:xfrm rot="5400000">
            <a:off x="6070446" y="3750393"/>
            <a:ext cx="2572649" cy="3265286"/>
          </a:xfrm>
          <a:prstGeom prst="rect">
            <a:avLst/>
          </a:prstGeom>
          <a:noFill/>
          <a:ln w="9525">
            <a:noFill/>
            <a:miter lim="800000"/>
            <a:headEnd/>
            <a:tailEnd/>
          </a:ln>
        </p:spPr>
      </p:pic>
      <p:pic>
        <p:nvPicPr>
          <p:cNvPr id="2052" name="Picture 4"/>
          <p:cNvPicPr>
            <a:picLocks noChangeAspect="1" noChangeArrowheads="1"/>
          </p:cNvPicPr>
          <p:nvPr/>
        </p:nvPicPr>
        <p:blipFill>
          <a:blip r:embed="rId3" cstate="email"/>
          <a:srcRect/>
          <a:stretch>
            <a:fillRect/>
          </a:stretch>
        </p:blipFill>
        <p:spPr bwMode="auto">
          <a:xfrm>
            <a:off x="5562110" y="116632"/>
            <a:ext cx="2754306" cy="3672408"/>
          </a:xfrm>
          <a:prstGeom prst="rect">
            <a:avLst/>
          </a:prstGeom>
          <a:noFill/>
          <a:ln w="9525">
            <a:noFill/>
            <a:miter lim="800000"/>
            <a:headEnd/>
            <a:tailEnd/>
          </a:ln>
        </p:spPr>
      </p:pic>
      <p:pic>
        <p:nvPicPr>
          <p:cNvPr id="2053" name="Picture 5"/>
          <p:cNvPicPr>
            <a:picLocks noChangeAspect="1" noChangeArrowheads="1"/>
          </p:cNvPicPr>
          <p:nvPr/>
        </p:nvPicPr>
        <p:blipFill>
          <a:blip r:embed="rId4" cstate="email"/>
          <a:srcRect/>
          <a:stretch>
            <a:fillRect/>
          </a:stretch>
        </p:blipFill>
        <p:spPr bwMode="auto">
          <a:xfrm>
            <a:off x="107504" y="116632"/>
            <a:ext cx="2214246" cy="3744417"/>
          </a:xfrm>
          <a:prstGeom prst="rect">
            <a:avLst/>
          </a:prstGeom>
          <a:noFill/>
          <a:ln w="9525">
            <a:noFill/>
            <a:miter lim="800000"/>
            <a:headEnd/>
            <a:tailEnd/>
          </a:ln>
        </p:spPr>
      </p:pic>
      <p:pic>
        <p:nvPicPr>
          <p:cNvPr id="2054" name="Picture 6"/>
          <p:cNvPicPr>
            <a:picLocks noChangeAspect="1" noChangeArrowheads="1"/>
          </p:cNvPicPr>
          <p:nvPr/>
        </p:nvPicPr>
        <p:blipFill>
          <a:blip r:embed="rId5" cstate="email"/>
          <a:srcRect/>
          <a:stretch>
            <a:fillRect/>
          </a:stretch>
        </p:blipFill>
        <p:spPr bwMode="auto">
          <a:xfrm>
            <a:off x="2784323" y="116633"/>
            <a:ext cx="2075709" cy="3744416"/>
          </a:xfrm>
          <a:prstGeom prst="rect">
            <a:avLst/>
          </a:prstGeom>
          <a:noFill/>
          <a:ln w="9525">
            <a:noFill/>
            <a:miter lim="800000"/>
            <a:headEnd/>
            <a:tailEnd/>
          </a:ln>
        </p:spPr>
      </p:pic>
      <p:sp>
        <p:nvSpPr>
          <p:cNvPr id="7" name="TextBox 6"/>
          <p:cNvSpPr txBox="1"/>
          <p:nvPr/>
        </p:nvSpPr>
        <p:spPr>
          <a:xfrm>
            <a:off x="395536" y="4293096"/>
            <a:ext cx="4392488" cy="369332"/>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AFTER ENGINE HARNESS POSITION</a:t>
            </a:r>
            <a:endParaRPr lang="en-US" dirty="0">
              <a:latin typeface="Times New Roman" pitchFamily="18" charset="0"/>
              <a:cs typeface="Times New Roman" pitchFamily="18" charset="0"/>
            </a:endParaRPr>
          </a:p>
        </p:txBody>
      </p:sp>
      <p:sp>
        <p:nvSpPr>
          <p:cNvPr id="8" name="TextBox 7"/>
          <p:cNvSpPr txBox="1"/>
          <p:nvPr/>
        </p:nvSpPr>
        <p:spPr>
          <a:xfrm>
            <a:off x="395536" y="4797152"/>
            <a:ext cx="4464496" cy="369332"/>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ENGINE HARNESS END CONNECTOR</a:t>
            </a:r>
            <a:endParaRPr lang="en-US" dirty="0">
              <a:latin typeface="Times New Roman" pitchFamily="18" charset="0"/>
              <a:cs typeface="Times New Roman" pitchFamily="18" charset="0"/>
            </a:endParaRPr>
          </a:p>
        </p:txBody>
      </p:sp>
      <p:cxnSp>
        <p:nvCxnSpPr>
          <p:cNvPr id="10" name="Straight Arrow Connector 9"/>
          <p:cNvCxnSpPr>
            <a:stCxn id="8" idx="3"/>
            <a:endCxn id="18" idx="3"/>
          </p:cNvCxnSpPr>
          <p:nvPr/>
        </p:nvCxnSpPr>
        <p:spPr>
          <a:xfrm>
            <a:off x="4860032" y="4981818"/>
            <a:ext cx="1680893" cy="32631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flipV="1">
            <a:off x="4788024" y="1268760"/>
            <a:ext cx="2952328" cy="32090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0"/>
          </p:cNvCxnSpPr>
          <p:nvPr/>
        </p:nvCxnSpPr>
        <p:spPr>
          <a:xfrm flipV="1">
            <a:off x="2591780" y="2420888"/>
            <a:ext cx="1548172" cy="18722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0"/>
          </p:cNvCxnSpPr>
          <p:nvPr/>
        </p:nvCxnSpPr>
        <p:spPr>
          <a:xfrm flipH="1" flipV="1">
            <a:off x="972108" y="2924944"/>
            <a:ext cx="1619672" cy="136815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372200" y="4509120"/>
            <a:ext cx="1152128"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39552" y="2852936"/>
            <a:ext cx="64807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596336" y="1268760"/>
            <a:ext cx="64807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851920" y="2420888"/>
            <a:ext cx="64807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95536" y="5301208"/>
            <a:ext cx="4464496" cy="1200329"/>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END CONNECTOR ARE SECURED INSIDE INSTRUMENT CLUSTER THUS MAKING IT MORE SAFE FROM HEAT, DUST AND RAIN WATER.</a:t>
            </a:r>
            <a:endParaRPr lang="en-US"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9"/>
          <p:cNvPicPr>
            <a:picLocks noChangeAspect="1" noChangeArrowheads="1"/>
          </p:cNvPicPr>
          <p:nvPr/>
        </p:nvPicPr>
        <p:blipFill>
          <a:blip r:embed="rId2" cstate="email"/>
          <a:srcRect/>
          <a:stretch>
            <a:fillRect/>
          </a:stretch>
        </p:blipFill>
        <p:spPr bwMode="auto">
          <a:xfrm rot="16200000">
            <a:off x="6552221" y="4329099"/>
            <a:ext cx="2376264" cy="2448272"/>
          </a:xfrm>
          <a:prstGeom prst="rect">
            <a:avLst/>
          </a:prstGeom>
          <a:noFill/>
          <a:ln w="9525">
            <a:noFill/>
            <a:miter lim="800000"/>
            <a:headEnd/>
            <a:tailEnd/>
          </a:ln>
        </p:spPr>
      </p:pic>
      <p:pic>
        <p:nvPicPr>
          <p:cNvPr id="3" name="Picture 26"/>
          <p:cNvPicPr>
            <a:picLocks noChangeAspect="1" noChangeArrowheads="1"/>
          </p:cNvPicPr>
          <p:nvPr/>
        </p:nvPicPr>
        <p:blipFill>
          <a:blip r:embed="rId3" cstate="email"/>
          <a:srcRect/>
          <a:stretch>
            <a:fillRect/>
          </a:stretch>
        </p:blipFill>
        <p:spPr bwMode="auto">
          <a:xfrm>
            <a:off x="6228184" y="116631"/>
            <a:ext cx="2736304" cy="4218469"/>
          </a:xfrm>
          <a:prstGeom prst="rect">
            <a:avLst/>
          </a:prstGeom>
          <a:noFill/>
          <a:ln w="9525">
            <a:noFill/>
            <a:miter lim="800000"/>
            <a:headEnd/>
            <a:tailEnd/>
          </a:ln>
        </p:spPr>
      </p:pic>
      <p:pic>
        <p:nvPicPr>
          <p:cNvPr id="4" name="Picture 27"/>
          <p:cNvPicPr>
            <a:picLocks noChangeAspect="1" noChangeArrowheads="1"/>
          </p:cNvPicPr>
          <p:nvPr/>
        </p:nvPicPr>
        <p:blipFill>
          <a:blip r:embed="rId4" cstate="email"/>
          <a:srcRect/>
          <a:stretch>
            <a:fillRect/>
          </a:stretch>
        </p:blipFill>
        <p:spPr bwMode="auto">
          <a:xfrm rot="16200000">
            <a:off x="-1092629" y="1316765"/>
            <a:ext cx="4992555" cy="2592289"/>
          </a:xfrm>
          <a:prstGeom prst="rect">
            <a:avLst/>
          </a:prstGeom>
          <a:noFill/>
          <a:ln w="9525">
            <a:noFill/>
            <a:miter lim="800000"/>
            <a:headEnd/>
            <a:tailEnd/>
          </a:ln>
        </p:spPr>
      </p:pic>
      <p:pic>
        <p:nvPicPr>
          <p:cNvPr id="5" name="Picture 19"/>
          <p:cNvPicPr>
            <a:picLocks noChangeAspect="1" noChangeArrowheads="1"/>
          </p:cNvPicPr>
          <p:nvPr/>
        </p:nvPicPr>
        <p:blipFill>
          <a:blip r:embed="rId5" cstate="email"/>
          <a:srcRect/>
          <a:stretch>
            <a:fillRect/>
          </a:stretch>
        </p:blipFill>
        <p:spPr bwMode="auto">
          <a:xfrm>
            <a:off x="2771800" y="116632"/>
            <a:ext cx="3294366" cy="4392488"/>
          </a:xfrm>
          <a:prstGeom prst="rect">
            <a:avLst/>
          </a:prstGeom>
          <a:noFill/>
          <a:ln w="9525">
            <a:noFill/>
            <a:miter lim="800000"/>
            <a:headEnd/>
            <a:tailEnd/>
          </a:ln>
        </p:spPr>
      </p:pic>
      <p:sp>
        <p:nvSpPr>
          <p:cNvPr id="6" name="TextBox 5"/>
          <p:cNvSpPr txBox="1"/>
          <p:nvPr/>
        </p:nvSpPr>
        <p:spPr>
          <a:xfrm>
            <a:off x="323528" y="5877272"/>
            <a:ext cx="2592288" cy="646331"/>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MODIFIED HARNESS MOUNTED BRACKETS</a:t>
            </a:r>
            <a:endParaRPr lang="en-US" dirty="0">
              <a:latin typeface="Times New Roman" pitchFamily="18" charset="0"/>
              <a:cs typeface="Times New Roman" pitchFamily="18" charset="0"/>
            </a:endParaRPr>
          </a:p>
        </p:txBody>
      </p:sp>
      <p:sp>
        <p:nvSpPr>
          <p:cNvPr id="7" name="TextBox 6"/>
          <p:cNvSpPr txBox="1"/>
          <p:nvPr/>
        </p:nvSpPr>
        <p:spPr>
          <a:xfrm>
            <a:off x="3635896" y="5157192"/>
            <a:ext cx="2592288" cy="923330"/>
          </a:xfrm>
          <a:prstGeom prst="rect">
            <a:avLst/>
          </a:prstGeom>
          <a:noFill/>
          <a:ln>
            <a:solidFill>
              <a:schemeClr val="tx1"/>
            </a:solidFill>
          </a:ln>
        </p:spPr>
        <p:txBody>
          <a:bodyPr wrap="square" rtlCol="0">
            <a:spAutoFit/>
          </a:bodyPr>
          <a:lstStyle/>
          <a:p>
            <a:r>
              <a:rPr lang="en-US" dirty="0" smtClean="0">
                <a:latin typeface="Times New Roman" pitchFamily="18" charset="0"/>
                <a:cs typeface="Times New Roman" pitchFamily="18" charset="0"/>
              </a:rPr>
              <a:t>NEWLY DEVELOPED HARNESS MOUNTED BRACKETS</a:t>
            </a:r>
            <a:endParaRPr lang="en-US" dirty="0">
              <a:latin typeface="Times New Roman" pitchFamily="18" charset="0"/>
              <a:cs typeface="Times New Roman" pitchFamily="18" charset="0"/>
            </a:endParaRPr>
          </a:p>
        </p:txBody>
      </p:sp>
      <p:cxnSp>
        <p:nvCxnSpPr>
          <p:cNvPr id="9" name="Straight Arrow Connector 8"/>
          <p:cNvCxnSpPr>
            <a:stCxn id="6" idx="0"/>
          </p:cNvCxnSpPr>
          <p:nvPr/>
        </p:nvCxnSpPr>
        <p:spPr>
          <a:xfrm flipV="1">
            <a:off x="1619672" y="3429000"/>
            <a:ext cx="216024" cy="244827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a:stCxn id="6" idx="0"/>
          </p:cNvCxnSpPr>
          <p:nvPr/>
        </p:nvCxnSpPr>
        <p:spPr>
          <a:xfrm flipV="1">
            <a:off x="1619672" y="3140968"/>
            <a:ext cx="1944216" cy="2736304"/>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a:stCxn id="7" idx="0"/>
          </p:cNvCxnSpPr>
          <p:nvPr/>
        </p:nvCxnSpPr>
        <p:spPr>
          <a:xfrm flipV="1">
            <a:off x="4932040" y="1988840"/>
            <a:ext cx="2736304" cy="3168352"/>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a:stCxn id="7" idx="3"/>
          </p:cNvCxnSpPr>
          <p:nvPr/>
        </p:nvCxnSpPr>
        <p:spPr>
          <a:xfrm flipV="1">
            <a:off x="6228184" y="5445224"/>
            <a:ext cx="1872208" cy="173633"/>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500</Words>
  <Application>Microsoft Office PowerPoint</Application>
  <PresentationFormat>On-screen Show (4:3)</PresentationFormat>
  <Paragraphs>58</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DEEPANSHU</dc:creator>
  <cp:lastModifiedBy>DEEPANSHU</cp:lastModifiedBy>
  <cp:revision>26</cp:revision>
  <dcterms:created xsi:type="dcterms:W3CDTF">2020-08-31T00:48:02Z</dcterms:created>
  <dcterms:modified xsi:type="dcterms:W3CDTF">2020-08-31T17:38:40Z</dcterms:modified>
</cp:coreProperties>
</file>